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</p:sldMasterIdLst>
  <p:notesMasterIdLst>
    <p:notesMasterId r:id="rId67"/>
  </p:notesMasterIdLst>
  <p:sldIdLst>
    <p:sldId id="273" r:id="rId6"/>
    <p:sldId id="432" r:id="rId7"/>
    <p:sldId id="433" r:id="rId8"/>
    <p:sldId id="271" r:id="rId9"/>
    <p:sldId id="438" r:id="rId10"/>
    <p:sldId id="362" r:id="rId11"/>
    <p:sldId id="436" r:id="rId12"/>
    <p:sldId id="437" r:id="rId13"/>
    <p:sldId id="361" r:id="rId14"/>
    <p:sldId id="363" r:id="rId15"/>
    <p:sldId id="365" r:id="rId16"/>
    <p:sldId id="366" r:id="rId17"/>
    <p:sldId id="367" r:id="rId18"/>
    <p:sldId id="368" r:id="rId19"/>
    <p:sldId id="371" r:id="rId20"/>
    <p:sldId id="370" r:id="rId21"/>
    <p:sldId id="372" r:id="rId22"/>
    <p:sldId id="373" r:id="rId23"/>
    <p:sldId id="374" r:id="rId24"/>
    <p:sldId id="375" r:id="rId25"/>
    <p:sldId id="376" r:id="rId26"/>
    <p:sldId id="377" r:id="rId27"/>
    <p:sldId id="379" r:id="rId28"/>
    <p:sldId id="380" r:id="rId29"/>
    <p:sldId id="381" r:id="rId30"/>
    <p:sldId id="378" r:id="rId31"/>
    <p:sldId id="382" r:id="rId32"/>
    <p:sldId id="383" r:id="rId33"/>
    <p:sldId id="384" r:id="rId34"/>
    <p:sldId id="385" r:id="rId35"/>
    <p:sldId id="386" r:id="rId36"/>
    <p:sldId id="387" r:id="rId37"/>
    <p:sldId id="440" r:id="rId38"/>
    <p:sldId id="388" r:id="rId39"/>
    <p:sldId id="389" r:id="rId40"/>
    <p:sldId id="391" r:id="rId41"/>
    <p:sldId id="394" r:id="rId42"/>
    <p:sldId id="400" r:id="rId43"/>
    <p:sldId id="395" r:id="rId44"/>
    <p:sldId id="396" r:id="rId45"/>
    <p:sldId id="397" r:id="rId46"/>
    <p:sldId id="398" r:id="rId47"/>
    <p:sldId id="401" r:id="rId48"/>
    <p:sldId id="399" r:id="rId49"/>
    <p:sldId id="403" r:id="rId50"/>
    <p:sldId id="402" r:id="rId51"/>
    <p:sldId id="408" r:id="rId52"/>
    <p:sldId id="417" r:id="rId53"/>
    <p:sldId id="409" r:id="rId54"/>
    <p:sldId id="410" r:id="rId55"/>
    <p:sldId id="414" r:id="rId56"/>
    <p:sldId id="404" r:id="rId57"/>
    <p:sldId id="405" r:id="rId58"/>
    <p:sldId id="406" r:id="rId59"/>
    <p:sldId id="418" r:id="rId60"/>
    <p:sldId id="419" r:id="rId61"/>
    <p:sldId id="420" r:id="rId62"/>
    <p:sldId id="347" r:id="rId63"/>
    <p:sldId id="345" r:id="rId64"/>
    <p:sldId id="277" r:id="rId65"/>
    <p:sldId id="26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8FC5AB6B-2AD3-3646-BBC6-65029F06E382}">
          <p14:sldIdLst>
            <p14:sldId id="273"/>
            <p14:sldId id="432"/>
            <p14:sldId id="433"/>
            <p14:sldId id="271"/>
            <p14:sldId id="438"/>
            <p14:sldId id="362"/>
            <p14:sldId id="436"/>
            <p14:sldId id="437"/>
            <p14:sldId id="361"/>
            <p14:sldId id="363"/>
            <p14:sldId id="365"/>
            <p14:sldId id="366"/>
            <p14:sldId id="367"/>
            <p14:sldId id="368"/>
            <p14:sldId id="371"/>
            <p14:sldId id="370"/>
            <p14:sldId id="372"/>
            <p14:sldId id="373"/>
            <p14:sldId id="374"/>
            <p14:sldId id="375"/>
            <p14:sldId id="376"/>
            <p14:sldId id="377"/>
            <p14:sldId id="379"/>
            <p14:sldId id="380"/>
            <p14:sldId id="381"/>
            <p14:sldId id="378"/>
            <p14:sldId id="382"/>
            <p14:sldId id="383"/>
            <p14:sldId id="384"/>
            <p14:sldId id="385"/>
            <p14:sldId id="386"/>
            <p14:sldId id="387"/>
            <p14:sldId id="440"/>
            <p14:sldId id="388"/>
            <p14:sldId id="389"/>
            <p14:sldId id="391"/>
            <p14:sldId id="394"/>
            <p14:sldId id="400"/>
            <p14:sldId id="395"/>
            <p14:sldId id="396"/>
            <p14:sldId id="397"/>
            <p14:sldId id="398"/>
            <p14:sldId id="401"/>
            <p14:sldId id="399"/>
            <p14:sldId id="403"/>
            <p14:sldId id="402"/>
            <p14:sldId id="408"/>
            <p14:sldId id="417"/>
            <p14:sldId id="409"/>
            <p14:sldId id="410"/>
            <p14:sldId id="414"/>
            <p14:sldId id="404"/>
            <p14:sldId id="405"/>
            <p14:sldId id="406"/>
            <p14:sldId id="418"/>
            <p14:sldId id="419"/>
            <p14:sldId id="420"/>
            <p14:sldId id="347"/>
            <p14:sldId id="345"/>
            <p14:sldId id="277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DDF29-5B46-45C7-B2C4-631F745D055D}" v="2" dt="2025-02-20T21:24:41.663"/>
    <p1510:client id="{725174DF-E5B2-B2E0-E07A-334A9B4AAC8E}" v="210" dt="2025-02-19T21:59:33.869"/>
    <p1510:client id="{761EC982-B40A-7446-93A7-52E121842BD6}" v="51" dt="2025-02-19T22:17:25.861"/>
    <p1510:client id="{B0514707-2845-F689-C87C-C8B347A75604}" v="1" dt="2025-02-19T22:33:03.388"/>
    <p1510:client id="{C8DBF340-C192-427D-9963-343C73A98709}" v="1" dt="2025-02-20T06:06:47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96A9C-3265-3348-AA28-C005EFB9C9CE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E1B6B-B964-B44D-AC73-2B3AC3E28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36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1E51106-E459-04E9-D3B6-CA9BBFEA5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6D9817BD-9A21-AE1A-FFEA-0235E08C5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D5C418E7-1B97-BCA0-4545-FCAA4ACEE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46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B93F8DA-34CA-8286-B3D4-52B2DF14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7D0A695F-CBC3-49B8-BB63-92437E826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978821F3-B417-F2EF-E1D0-8F6D6300AD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7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DC024BF-B4FE-4425-A113-19B1EF54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7E54BCDD-DD23-C916-1CBC-0C8E3837FB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FD3B5AE6-F282-A8B5-0B09-FEA20EA391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911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DDB5FD8E-53B4-5CDA-ECF8-AFBB7A19F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21EEC226-8298-9520-5C3C-929737643C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5DFE421A-F66A-3B61-D95F-53FE98857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165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8963A574-0E39-9A5C-33A7-51A5A4ABE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C629BD8C-B1B4-FF82-E363-A41EE35A1F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55F2D26A-CAF4-E79A-804E-77D50CADC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65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02307E43-D496-15D4-40D2-1F350B3E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E4BFC1B1-D10D-C9C0-BEA1-78F8209ED0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8874BA0F-BC11-871C-D2C3-6C8758B7BB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672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CF6A10BA-44CE-107B-C8D3-8207C905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A9787DFD-C9DC-093E-3C65-DE52133B13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DAFFB31B-C83B-0272-24D8-8449DF3739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625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98E96BB-CBB3-B4BA-BF4B-2E8BBDA0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EDAB6A9E-0178-49E4-6FCA-23F876CF2E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A2595509-A356-D817-C58E-0CCA71D2B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824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AD57A407-AAEE-5AD2-0FE7-3DD4CDED0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9204E163-D116-3384-6B1B-5857BC999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D5DDBECC-ECFC-3BAB-F195-858329E2D2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310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5A66D6B-95AF-4ACA-47AB-C638758A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138EA504-F15D-A9BC-8BBB-9D898A7AB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3E1E8AD7-EB5E-26DA-5938-A0C9FB2DCA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12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09AF7A7-4516-8369-1802-EAAF297A4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B33E7696-517C-DB56-8E26-3EA3C2C63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7EBC737C-0772-C5F4-76C1-357884D3F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277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7DA1EB4-63B6-02FF-C1AF-D473A9B7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849FDD94-183B-4ABA-EA46-FBC45750C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690043D9-0AF5-FF46-B71E-55D316F1AF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488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7E2707E-8A99-87FD-9AC3-99CB3C24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71E120E2-58D5-F2EE-E23D-E26682C4F3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49C27345-21B7-387D-99EA-02243EBE3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509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A7D68825-2644-940C-EE15-3626C2F3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78CA6EC8-4996-1DEE-D8B7-A59C2C19BA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580C2DBB-DC7E-CF0D-0760-26DDFC021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459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A8C6A559-FE4A-0389-412F-5F17F791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1442CB23-E7DA-B6EE-2E49-AC7666E894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4180B128-0E73-634D-D108-CAC9F528F9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20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493D8135-DEB1-5852-E18D-10A439E4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79A26BB2-A5C0-5AE9-6BF5-ABF3FD9463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B005C065-C24C-3464-5ABA-67BD0F1D50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45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00449B33-C9AE-04F5-DBFD-9A6386E83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955FE3D5-4B14-8BD4-A5C5-EA52549678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2F4ACF1E-E2A7-7B2B-9BEC-1B38A0AA00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908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ED6241C9-9BFC-362E-BA55-49F9ED18F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12EFDB5C-499B-D8BD-830C-7609A0915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1B404753-3913-3A4C-EE34-D90A948FA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29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C6230EF1-3EA4-8500-E6B8-0805901D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8EB12873-4EA7-3DD8-4889-DF39D6116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6F0AEB6B-2098-AE85-14B9-087AD4D1F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067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E9FDC7C4-AC14-1A43-CA15-BC6D32A6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21E5E2C2-CD57-2524-B4FB-2571784BD8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B8D5A2BE-7C34-86B4-2499-A300631BD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59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E5181E3D-0542-E8AA-894A-F87872C0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ED0E9230-7929-04EC-C165-2EC85B7A7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8758ABC6-504F-5BFA-FE26-9452B808A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293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C3611325-32AC-C45C-85F7-96AA6E5F4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91A89D5F-EB1E-6CBE-B5DE-69D05D753A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B8155EFF-0D38-C2B2-A459-EC04D22B4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34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59A68A3-AAE3-3950-2DE9-711AA419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6689C4CB-EA9B-4B0E-3D3C-A8B4EBF3D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0E9B339D-A408-0CBE-EDA7-EC9E6DDE9F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966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00AC94F9-CA05-366F-484C-629D7075F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751C541C-6305-4AD4-EFCE-90B24C641F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E9601676-698D-D8E8-6216-3AE4144EB6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9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83173CBF-CD0A-E5F8-B531-0C1C9D8E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A23AF81B-A5E9-7113-3B45-0CCABCC7A0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8A6D99FD-DE81-8C9D-3771-1445AA6A1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32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6DA7197-A8C7-D469-3F03-34BCA757D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92E6919B-C608-4F7A-3FC5-90197A9744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0AD3DB6E-8B7B-E51F-34B6-83EBC07BF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851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44FD9352-2F85-3CDC-C122-E2003C00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BEDAF9BE-47CD-35FF-36DE-DC87D91CA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DAF7D42F-2033-BA25-8F96-22E2387B83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687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4FDC6FA-2717-10A2-3A21-0E515C4D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D25E4C44-246A-277A-628E-207D646478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0530B003-F1A9-BCF3-520C-883CC3951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15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1CB2E43-AF14-1511-78BC-4CD81D880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881EE642-90FF-D4B3-C3DF-87D7521DC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538F5FB3-5EAC-6972-6668-6186DD01A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529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E7715F5-1FF7-B3AA-F507-4BEF1C050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AD7BFB06-16D0-6A8C-A77E-0DB2E375DC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D01DC8C5-57A8-761A-C27E-7284DE0F8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514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282F2AE-8376-1C8B-457C-FE14978B3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16BFA523-DCE8-18E8-B9A8-2D3727A37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FB7003A1-00D2-0660-B68E-48AF401F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31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05F7ABE-AAE9-57B7-0721-02AAA18B6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20B7017A-312C-5620-70CD-DA84734872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4B61D48C-4C34-1645-1241-FACD86147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637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CB185E5-1E38-C628-D971-E82CE6592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4B16546E-C2ED-0514-C65B-2A6B13EB26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A68449A6-5526-5B24-E0A6-F75A603940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885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04AA9DB-F2DB-1E40-240C-C49E646DE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A86C6000-7902-D918-1ECC-F9F12229F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D8BE0A6D-4327-BBE7-0AD4-6AA96BD26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531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77E2DF1-C46C-BF4D-CD57-09F8EA33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487564DF-41BF-26EC-0A0B-E7A799360D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383CDE90-DDAC-2C8B-2308-878A2C975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5718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09603D9-C053-C485-DFB1-90988141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D751643A-45B8-A019-B57B-438C474C5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DB843BCE-0BD5-2EFD-ACC0-96D2267CA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759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0FA826EC-2CC1-A3BE-38E4-341E19C7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E3735A57-4BAD-3FBB-6C80-90F23566A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E39DDF78-47CF-0E18-2E0C-304BD756F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506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ED4210D-966F-A396-5717-17108C7D3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E4529D67-BAEC-CF02-5032-EE51ED26F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8D88A922-593E-BF81-6FE8-C712702C38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4858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862AB5BD-FDAC-9C02-D084-E22D5EE0E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A46BD010-8877-4F28-D9A2-70D6A7248E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0F2C3CA7-5C49-1A87-4D5F-F42E3336C6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7439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DCA6CED0-A9AD-F9C9-6830-8C928AA9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DEBEFC44-7F10-7572-6206-A4FF4466C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3FF59B14-C985-0A07-8C1A-77306FEC1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7688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B0B1044-A6B1-5A48-44E2-87EC24B0E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634C127D-5704-452E-9002-EAF298AEF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28C0A31C-3288-EFF2-80F3-5AE59D4AA3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9800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AD9CE8EA-69BD-2B7D-E1C7-E8A7354C8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53F3CEF1-CFC0-8171-2D03-28AB160EE8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F0ADD698-3868-0B3D-1A6E-615ECC222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652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9E536CF1-7431-5202-9FB7-B03B6652C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9C3C1268-B024-AE38-3651-786FC8AEF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737698F7-E9F8-E223-0255-626D2B738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2618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3C4D933-A06E-DFAD-8014-FEC7DA639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029A7B8E-1006-9F99-72A0-9B813455D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72A15824-864F-A8CE-BE3F-10EF417FE1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21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B47D5C3-5847-0225-2817-A46C51BC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2A6C02E2-A8FA-BB22-6265-B84433ED1E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5F06C179-1FD6-F683-E5AC-3B02A774EB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379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907CF47-E1D4-A058-1EBD-72CFC9536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675D1E5A-C00E-2A9B-5EDD-E635AB8DA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77D9559B-6AE2-0209-C9F0-8D63D2BED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068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F5DEAA23-D6A0-8788-4B9B-75FD0C2FE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DEE8D05B-4B40-2481-0C5A-E60BC9591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F20DB98F-3529-394C-84C6-8B1D2856A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7285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E6D0AC6-920F-5D4C-C6AD-C2E20FFB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63F16988-C530-8923-EF9C-7A54E7F30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5CF438EF-FCD9-C82E-19D9-04D42660F6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181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CCC8AC3B-9F09-8B26-A7B7-F62E7C2A8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48835B8C-151A-6630-5E60-9DD8D983D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2AA3ADEE-80D5-6244-A994-107C34BCB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8833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44B8BBC5-130C-A7CF-FDDA-D02C95AA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8F942D06-CDE0-D627-0ECF-E7E01225FB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9AC10937-421B-5F45-7B31-6B940AC22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0576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9E892F0-B41D-3A37-6F92-2B982BCB2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C95D10ED-DE00-B4B9-DFC8-C6BAABFA6A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78374155-8DB7-657D-3B0A-F69437E18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3952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D9EB102-0785-7D00-B2B0-B474E4694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51872D15-80ED-59B8-68AD-D0100154FF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51F83D43-6B39-9B5B-7948-C64787465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26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835D78A-D14E-7E37-4CBE-E3620F460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38FC051B-6361-F3D3-429D-4473E9526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F05B7700-5F6D-632D-DF14-7F3CA8BDB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83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E3AA8A05-6885-CE6E-01C4-EC4766F1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BEA8682C-EE02-9847-703E-34E6E8FC76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A20EEC16-360C-4707-E66A-5301E471ED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57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916CC50-AD18-D063-E168-76FBD98C2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E45FAAEF-B4DB-2E85-4865-A734A48217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5411A985-67D9-3E85-C778-DA7DEC8FCC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3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9D536F2-F040-A620-4325-192A9F81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282b690e_0_0:notes">
            <a:extLst>
              <a:ext uri="{FF2B5EF4-FFF2-40B4-BE49-F238E27FC236}">
                <a16:creationId xmlns:a16="http://schemas.microsoft.com/office/drawing/2014/main" id="{9A11793D-EB74-5B5F-AD83-2BB1F9B04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8282b690e_0_0:notes">
            <a:extLst>
              <a:ext uri="{FF2B5EF4-FFF2-40B4-BE49-F238E27FC236}">
                <a16:creationId xmlns:a16="http://schemas.microsoft.com/office/drawing/2014/main" id="{DEF7070C-9E01-0F84-7075-579A98846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09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2A2ACBEC-1446-2A06-87ED-A249E3FE9BB3}"/>
              </a:ext>
            </a:extLst>
          </p:cNvPr>
          <p:cNvSpPr/>
          <p:nvPr userDrawn="1"/>
        </p:nvSpPr>
        <p:spPr>
          <a:xfrm flipH="1">
            <a:off x="1186351" y="-40827"/>
            <a:ext cx="11063812" cy="6918023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1B7B3B-591B-BD29-BCCB-C5DE067FE4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85384" y="677931"/>
            <a:ext cx="3910475" cy="5403380"/>
          </a:xfrm>
          <a:custGeom>
            <a:avLst/>
            <a:gdLst>
              <a:gd name="connsiteX0" fmla="*/ 2226693 w 3910475"/>
              <a:gd name="connsiteY0" fmla="*/ 0 h 5403380"/>
              <a:gd name="connsiteX1" fmla="*/ 3910475 w 3910475"/>
              <a:gd name="connsiteY1" fmla="*/ 0 h 5403380"/>
              <a:gd name="connsiteX2" fmla="*/ 3910475 w 3910475"/>
              <a:gd name="connsiteY2" fmla="*/ 5403380 h 5403380"/>
              <a:gd name="connsiteX3" fmla="*/ 0 w 3910475"/>
              <a:gd name="connsiteY3" fmla="*/ 5403380 h 540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0475" h="5403380">
                <a:moveTo>
                  <a:pt x="2226693" y="0"/>
                </a:moveTo>
                <a:lnTo>
                  <a:pt x="3910475" y="0"/>
                </a:lnTo>
                <a:lnTo>
                  <a:pt x="3910475" y="5403380"/>
                </a:lnTo>
                <a:lnTo>
                  <a:pt x="0" y="540338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56F0C-74A8-834D-90B9-416DA1792E95}"/>
              </a:ext>
            </a:extLst>
          </p:cNvPr>
          <p:cNvSpPr/>
          <p:nvPr userDrawn="1"/>
        </p:nvSpPr>
        <p:spPr>
          <a:xfrm>
            <a:off x="490115" y="358444"/>
            <a:ext cx="9663379" cy="6042355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2B3DB8-B615-4A28-B404-2A57BF08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1307" y="6480383"/>
            <a:ext cx="430595" cy="22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21D01C-59C7-9D17-BAE0-F3F63A42AF8E}"/>
              </a:ext>
            </a:extLst>
          </p:cNvPr>
          <p:cNvSpPr txBox="1"/>
          <p:nvPr userDrawn="1"/>
        </p:nvSpPr>
        <p:spPr>
          <a:xfrm>
            <a:off x="826615" y="6495373"/>
            <a:ext cx="2405743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>
                <a:solidFill>
                  <a:schemeClr val="bg1"/>
                </a:solidFill>
              </a:rPr>
              <a:t>KASEYA – IT &amp; SECURITY MANAGEMENT SOFTWARE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76CB8-F150-56C3-1097-1E43358AB8BE}"/>
              </a:ext>
            </a:extLst>
          </p:cNvPr>
          <p:cNvSpPr txBox="1"/>
          <p:nvPr userDrawn="1"/>
        </p:nvSpPr>
        <p:spPr>
          <a:xfrm>
            <a:off x="9915370" y="6495373"/>
            <a:ext cx="1148442" cy="2980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"/>
              <a:t>WWW.KASEYA.COM</a:t>
            </a: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644070C-E521-2936-1647-AA90B7F81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5000"/>
          </a:blip>
          <a:srcRect t="8728" b="28476"/>
          <a:stretch/>
        </p:blipFill>
        <p:spPr>
          <a:xfrm>
            <a:off x="-1" y="2069516"/>
            <a:ext cx="12250163" cy="43270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A6826E7-7C25-5B9D-CD69-CE530C59D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15" y="721919"/>
            <a:ext cx="6729983" cy="401833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Title Slide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343DF6C-8921-3C6C-A21D-4C9515F78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615" y="4896009"/>
            <a:ext cx="6729983" cy="109376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48F6F0-1EE0-C8E7-D308-4230094C76F4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1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835C66-EB1F-4BBF-9B83-6EA0356C96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82068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2A8D14-FF09-C270-70F7-93BADB3FCC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59336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040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ctr">
              <a:buNone/>
              <a:defRPr/>
            </a:lvl1pPr>
            <a:lvl2pPr marL="231775" indent="0" algn="ctr">
              <a:buNone/>
              <a:defRPr/>
            </a:lvl2pPr>
            <a:lvl3pPr marL="463550" indent="0" algn="ctr">
              <a:buNone/>
              <a:defRPr/>
            </a:lvl3pPr>
            <a:lvl4pPr marL="695325" indent="0" algn="ctr">
              <a:buNone/>
              <a:defRPr/>
            </a:lvl4pPr>
            <a:lvl5pPr marL="915988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C7EF2-8A70-F648-FE8E-834CC9BC2FAB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54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4C3EE-BB61-320D-140E-447073FFF79B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E38FDFE-8006-A48C-79E1-D3457109BC90}"/>
              </a:ext>
            </a:extLst>
          </p:cNvPr>
          <p:cNvSpPr/>
          <p:nvPr userDrawn="1"/>
        </p:nvSpPr>
        <p:spPr>
          <a:xfrm rot="10800000">
            <a:off x="7704395" y="1395479"/>
            <a:ext cx="4492426" cy="3529554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1759604 w 8619744"/>
              <a:gd name="connsiteY3" fmla="*/ 5931081 h 5943600"/>
              <a:gd name="connsiteX4" fmla="*/ 0 w 8619744"/>
              <a:gd name="connsiteY4" fmla="*/ 0 h 5943600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11352 w 6860140"/>
              <a:gd name="connsiteY0" fmla="*/ 0 h 5981158"/>
              <a:gd name="connsiteX1" fmla="*/ 6860140 w 6860140"/>
              <a:gd name="connsiteY1" fmla="*/ 37558 h 5981158"/>
              <a:gd name="connsiteX2" fmla="*/ 4599743 w 6860140"/>
              <a:gd name="connsiteY2" fmla="*/ 5981158 h 5981158"/>
              <a:gd name="connsiteX3" fmla="*/ 0 w 6860140"/>
              <a:gd name="connsiteY3" fmla="*/ 5968639 h 5981158"/>
              <a:gd name="connsiteX4" fmla="*/ 11352 w 6860140"/>
              <a:gd name="connsiteY4" fmla="*/ 0 h 5981158"/>
              <a:gd name="connsiteX0" fmla="*/ 22704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22704 w 6860140"/>
              <a:gd name="connsiteY4" fmla="*/ 0 h 5956119"/>
              <a:gd name="connsiteX0" fmla="*/ 34056 w 6860140"/>
              <a:gd name="connsiteY0" fmla="*/ 37555 h 5943600"/>
              <a:gd name="connsiteX1" fmla="*/ 6860140 w 6860140"/>
              <a:gd name="connsiteY1" fmla="*/ 0 h 5943600"/>
              <a:gd name="connsiteX2" fmla="*/ 4599743 w 6860140"/>
              <a:gd name="connsiteY2" fmla="*/ 5943600 h 5943600"/>
              <a:gd name="connsiteX3" fmla="*/ 0 w 6860140"/>
              <a:gd name="connsiteY3" fmla="*/ 5931081 h 5943600"/>
              <a:gd name="connsiteX4" fmla="*/ 34056 w 6860140"/>
              <a:gd name="connsiteY4" fmla="*/ 37555 h 5943600"/>
              <a:gd name="connsiteX0" fmla="*/ 34056 w 6860140"/>
              <a:gd name="connsiteY0" fmla="*/ 0 h 5981157"/>
              <a:gd name="connsiteX1" fmla="*/ 6860140 w 6860140"/>
              <a:gd name="connsiteY1" fmla="*/ 37557 h 5981157"/>
              <a:gd name="connsiteX2" fmla="*/ 4599743 w 6860140"/>
              <a:gd name="connsiteY2" fmla="*/ 5981157 h 5981157"/>
              <a:gd name="connsiteX3" fmla="*/ 0 w 6860140"/>
              <a:gd name="connsiteY3" fmla="*/ 5968638 h 5981157"/>
              <a:gd name="connsiteX4" fmla="*/ 34056 w 6860140"/>
              <a:gd name="connsiteY4" fmla="*/ 0 h 5981157"/>
              <a:gd name="connsiteX0" fmla="*/ 22704 w 6860140"/>
              <a:gd name="connsiteY0" fmla="*/ 0 h 6031233"/>
              <a:gd name="connsiteX1" fmla="*/ 6860140 w 6860140"/>
              <a:gd name="connsiteY1" fmla="*/ 87633 h 6031233"/>
              <a:gd name="connsiteX2" fmla="*/ 4599743 w 6860140"/>
              <a:gd name="connsiteY2" fmla="*/ 6031233 h 6031233"/>
              <a:gd name="connsiteX3" fmla="*/ 0 w 6860140"/>
              <a:gd name="connsiteY3" fmla="*/ 6018714 h 6031233"/>
              <a:gd name="connsiteX4" fmla="*/ 22704 w 6860140"/>
              <a:gd name="connsiteY4" fmla="*/ 0 h 6031233"/>
              <a:gd name="connsiteX0" fmla="*/ 22704 w 6860140"/>
              <a:gd name="connsiteY0" fmla="*/ 0 h 5981159"/>
              <a:gd name="connsiteX1" fmla="*/ 6860140 w 6860140"/>
              <a:gd name="connsiteY1" fmla="*/ 37559 h 5981159"/>
              <a:gd name="connsiteX2" fmla="*/ 4599743 w 6860140"/>
              <a:gd name="connsiteY2" fmla="*/ 5981159 h 5981159"/>
              <a:gd name="connsiteX3" fmla="*/ 0 w 6860140"/>
              <a:gd name="connsiteY3" fmla="*/ 5968640 h 5981159"/>
              <a:gd name="connsiteX4" fmla="*/ 22704 w 6860140"/>
              <a:gd name="connsiteY4" fmla="*/ 0 h 5981159"/>
              <a:gd name="connsiteX0" fmla="*/ 11352 w 6860140"/>
              <a:gd name="connsiteY0" fmla="*/ 0 h 5956122"/>
              <a:gd name="connsiteX1" fmla="*/ 6860140 w 6860140"/>
              <a:gd name="connsiteY1" fmla="*/ 12522 h 5956122"/>
              <a:gd name="connsiteX2" fmla="*/ 4599743 w 6860140"/>
              <a:gd name="connsiteY2" fmla="*/ 5956122 h 5956122"/>
              <a:gd name="connsiteX3" fmla="*/ 0 w 6860140"/>
              <a:gd name="connsiteY3" fmla="*/ 5943603 h 5956122"/>
              <a:gd name="connsiteX4" fmla="*/ 11352 w 6860140"/>
              <a:gd name="connsiteY4" fmla="*/ 0 h 5956122"/>
              <a:gd name="connsiteX0" fmla="*/ 0 w 6860140"/>
              <a:gd name="connsiteY0" fmla="*/ 0 h 5943603"/>
              <a:gd name="connsiteX1" fmla="*/ 6860140 w 6860140"/>
              <a:gd name="connsiteY1" fmla="*/ 3 h 5943603"/>
              <a:gd name="connsiteX2" fmla="*/ 4599743 w 6860140"/>
              <a:gd name="connsiteY2" fmla="*/ 5943603 h 5943603"/>
              <a:gd name="connsiteX3" fmla="*/ 0 w 6860140"/>
              <a:gd name="connsiteY3" fmla="*/ 5931084 h 5943603"/>
              <a:gd name="connsiteX4" fmla="*/ 0 w 6860140"/>
              <a:gd name="connsiteY4" fmla="*/ 0 h 594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140" h="5943603">
                <a:moveTo>
                  <a:pt x="0" y="0"/>
                </a:moveTo>
                <a:lnTo>
                  <a:pt x="6860140" y="3"/>
                </a:lnTo>
                <a:lnTo>
                  <a:pt x="4599743" y="5943603"/>
                </a:lnTo>
                <a:lnTo>
                  <a:pt x="0" y="59310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60702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9225776" cy="9143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724829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B1762AF5-CC11-1175-4AAE-BB0156E0F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53094" y="-9105"/>
            <a:ext cx="4638906" cy="6387603"/>
          </a:xfrm>
          <a:custGeom>
            <a:avLst/>
            <a:gdLst>
              <a:gd name="connsiteX0" fmla="*/ 2226693 w 3910475"/>
              <a:gd name="connsiteY0" fmla="*/ 0 h 5403380"/>
              <a:gd name="connsiteX1" fmla="*/ 3910475 w 3910475"/>
              <a:gd name="connsiteY1" fmla="*/ 0 h 5403380"/>
              <a:gd name="connsiteX2" fmla="*/ 3910475 w 3910475"/>
              <a:gd name="connsiteY2" fmla="*/ 5403380 h 5403380"/>
              <a:gd name="connsiteX3" fmla="*/ 0 w 3910475"/>
              <a:gd name="connsiteY3" fmla="*/ 5403380 h 540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0475" h="5403380">
                <a:moveTo>
                  <a:pt x="2226693" y="0"/>
                </a:moveTo>
                <a:lnTo>
                  <a:pt x="3910475" y="0"/>
                </a:lnTo>
                <a:lnTo>
                  <a:pt x="3910475" y="5403380"/>
                </a:lnTo>
                <a:lnTo>
                  <a:pt x="0" y="5403380"/>
                </a:lnTo>
                <a:close/>
              </a:path>
            </a:pathLst>
          </a:custGeom>
          <a:solidFill>
            <a:schemeClr val="tx1"/>
          </a:solidFill>
          <a:effectLst>
            <a:outerShdw blurRad="266523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03682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DE02243F-6ABF-55D1-C895-9359818DEC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74260" y="1371600"/>
            <a:ext cx="2560320" cy="4800600"/>
          </a:xfrm>
          <a:solidFill>
            <a:schemeClr val="tx1"/>
          </a:solidFill>
        </p:spPr>
        <p:txBody>
          <a:bodyPr lIns="45720"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347CC2-ADC7-3BB8-8A81-4E1619ED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3633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829CF-37E3-B364-A63E-E40ECDF6F25A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99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F6198D2-6862-FB18-EF46-CDE0695991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821" y="1896533"/>
            <a:ext cx="4995334" cy="313266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5072FC-CDA9-6B42-BEA5-C4E3E0F0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3633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5B6AB-EDE6-8A5B-5453-D4C863F01FDE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88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6FE3FCE-3FDF-502F-8E2B-A4F49B3249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2434" y="372534"/>
            <a:ext cx="10477890" cy="590632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51273-F13F-39A0-528E-4565C8BC1D58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A29C40B-33D5-0245-629E-F3A64629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672683"/>
            <a:ext cx="11582400" cy="4192858"/>
          </a:xfrm>
        </p:spPr>
        <p:txBody>
          <a:bodyPr/>
          <a:lstStyle>
            <a:lvl1pPr algn="ctr">
              <a:defRPr sz="13800"/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5F332-A589-3CCC-3644-EE202E222937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69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A29C40B-33D5-0245-629E-F3A64629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672683"/>
            <a:ext cx="11582400" cy="4192858"/>
          </a:xfrm>
        </p:spPr>
        <p:txBody>
          <a:bodyPr/>
          <a:lstStyle>
            <a:lvl1pPr algn="ctr">
              <a:defRPr sz="9600"/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2E44A9-019B-70AF-89D3-9EEF2AE30D82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0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 Conn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122693"/>
            <a:ext cx="7404410" cy="1741450"/>
          </a:xfrm>
        </p:spPr>
        <p:txBody>
          <a:bodyPr/>
          <a:lstStyle>
            <a:lvl1pPr algn="l">
              <a:defRPr sz="9600"/>
            </a:lvl1pPr>
          </a:lstStyle>
          <a:p>
            <a:r>
              <a:rPr lang="en-US"/>
              <a:t>Let’s</a:t>
            </a:r>
            <a:br>
              <a:rPr lang="en-US"/>
            </a:br>
            <a:r>
              <a:rPr lang="en-US"/>
              <a:t>Connect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091B76-4653-F599-ED68-7A43026E0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50" t="239" r="26188" b="-239"/>
          <a:stretch/>
        </p:blipFill>
        <p:spPr>
          <a:xfrm>
            <a:off x="8270489" y="1537009"/>
            <a:ext cx="2155901" cy="22087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D9BEFF-CBF9-DFC0-05E5-CE11617D0D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4052100"/>
            <a:ext cx="11582400" cy="833431"/>
          </a:xfrm>
        </p:spPr>
        <p:txBody>
          <a:bodyPr/>
          <a:lstStyle>
            <a:lvl1pPr marL="0" indent="0">
              <a:buNone/>
              <a:defRPr sz="1800"/>
            </a:lvl1pPr>
            <a:lvl2pPr marL="231775" indent="0">
              <a:buNone/>
              <a:defRPr/>
            </a:lvl2pPr>
            <a:lvl3pPr marL="463550" indent="0">
              <a:buNone/>
              <a:defRPr/>
            </a:lvl3pPr>
            <a:lvl4pPr marL="695325" indent="0">
              <a:buNone/>
              <a:defRPr/>
            </a:lvl4pPr>
            <a:lvl5pPr marL="915988" indent="0">
              <a:buNone/>
              <a:defRPr/>
            </a:lvl5pPr>
          </a:lstStyle>
          <a:p>
            <a:pPr lvl="0"/>
            <a:r>
              <a:rPr lang="en-US"/>
              <a:t>WWW.YOUR-URL.COM/EXAMPLE</a:t>
            </a:r>
          </a:p>
          <a:p>
            <a:pPr lvl="0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3D0C0-9ECA-1A14-6331-528E33879ED8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9BE37D4-774C-F395-0252-F2DBFC9BA5DE}"/>
              </a:ext>
            </a:extLst>
          </p:cNvPr>
          <p:cNvSpPr/>
          <p:nvPr userDrawn="1"/>
        </p:nvSpPr>
        <p:spPr>
          <a:xfrm>
            <a:off x="304799" y="1521561"/>
            <a:ext cx="11589714" cy="4191608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7527033"/>
              <a:gd name="connsiteY0" fmla="*/ 0 h 5943600"/>
              <a:gd name="connsiteX1" fmla="*/ 7527033 w 7527033"/>
              <a:gd name="connsiteY1" fmla="*/ 0 h 5943600"/>
              <a:gd name="connsiteX2" fmla="*/ 6359347 w 7527033"/>
              <a:gd name="connsiteY2" fmla="*/ 5943600 h 5943600"/>
              <a:gd name="connsiteX3" fmla="*/ 0 w 7527033"/>
              <a:gd name="connsiteY3" fmla="*/ 5943600 h 5943600"/>
              <a:gd name="connsiteX4" fmla="*/ 0 w 7527033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7033" h="5943600">
                <a:moveTo>
                  <a:pt x="0" y="0"/>
                </a:moveTo>
                <a:lnTo>
                  <a:pt x="7527033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1406639"/>
            <a:ext cx="12192000" cy="4306530"/>
          </a:xfrm>
          <a:prstGeom prst="rect">
            <a:avLst/>
          </a:prstGeom>
        </p:spPr>
      </p:pic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11" y="1865375"/>
            <a:ext cx="9348828" cy="3471064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Section 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796ED-7F87-C095-6493-514E912F8ED7}"/>
              </a:ext>
            </a:extLst>
          </p:cNvPr>
          <p:cNvSpPr/>
          <p:nvPr userDrawn="1"/>
        </p:nvSpPr>
        <p:spPr>
          <a:xfrm>
            <a:off x="297487" y="1521560"/>
            <a:ext cx="85337" cy="4191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2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seya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uilding with palm trees and lights&#10;&#10;Description automatically generated">
            <a:extLst>
              <a:ext uri="{FF2B5EF4-FFF2-40B4-BE49-F238E27FC236}">
                <a16:creationId xmlns:a16="http://schemas.microsoft.com/office/drawing/2014/main" id="{C368E37F-7E4D-3F2B-F531-C554DD3FA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l="5421" r="5421" b="2481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64428A-1E9B-BE6B-EBD7-05DEEFBA2D09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1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ED692-E1E0-582C-10DC-A40EBBF085A1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83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85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2A2ACBEC-1446-2A06-87ED-A249E3FE9BB3}"/>
              </a:ext>
            </a:extLst>
          </p:cNvPr>
          <p:cNvSpPr/>
          <p:nvPr userDrawn="1"/>
        </p:nvSpPr>
        <p:spPr>
          <a:xfrm flipH="1">
            <a:off x="1186351" y="-40827"/>
            <a:ext cx="11063812" cy="6918023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1B7B3B-591B-BD29-BCCB-C5DE067FE4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85384" y="677931"/>
            <a:ext cx="3910475" cy="5403380"/>
          </a:xfrm>
          <a:custGeom>
            <a:avLst/>
            <a:gdLst>
              <a:gd name="connsiteX0" fmla="*/ 2226693 w 3910475"/>
              <a:gd name="connsiteY0" fmla="*/ 0 h 5403380"/>
              <a:gd name="connsiteX1" fmla="*/ 3910475 w 3910475"/>
              <a:gd name="connsiteY1" fmla="*/ 0 h 5403380"/>
              <a:gd name="connsiteX2" fmla="*/ 3910475 w 3910475"/>
              <a:gd name="connsiteY2" fmla="*/ 5403380 h 5403380"/>
              <a:gd name="connsiteX3" fmla="*/ 0 w 3910475"/>
              <a:gd name="connsiteY3" fmla="*/ 5403380 h 540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0475" h="5403380">
                <a:moveTo>
                  <a:pt x="2226693" y="0"/>
                </a:moveTo>
                <a:lnTo>
                  <a:pt x="3910475" y="0"/>
                </a:lnTo>
                <a:lnTo>
                  <a:pt x="3910475" y="5403380"/>
                </a:lnTo>
                <a:lnTo>
                  <a:pt x="0" y="540338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56F0C-74A8-834D-90B9-416DA1792E95}"/>
              </a:ext>
            </a:extLst>
          </p:cNvPr>
          <p:cNvSpPr/>
          <p:nvPr userDrawn="1"/>
        </p:nvSpPr>
        <p:spPr>
          <a:xfrm>
            <a:off x="490115" y="358444"/>
            <a:ext cx="9663379" cy="6042355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2B3DB8-B615-4A28-B404-2A57BF08A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1307" y="6480383"/>
            <a:ext cx="430595" cy="224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21D01C-59C7-9D17-BAE0-F3F63A42AF8E}"/>
              </a:ext>
            </a:extLst>
          </p:cNvPr>
          <p:cNvSpPr txBox="1"/>
          <p:nvPr userDrawn="1"/>
        </p:nvSpPr>
        <p:spPr>
          <a:xfrm>
            <a:off x="826615" y="6495373"/>
            <a:ext cx="2405743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>
                <a:solidFill>
                  <a:schemeClr val="bg1"/>
                </a:solidFill>
              </a:rPr>
              <a:t>KASEYA – IT &amp; SECURITY MANAGEMENT SOFTWARE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76CB8-F150-56C3-1097-1E43358AB8BE}"/>
              </a:ext>
            </a:extLst>
          </p:cNvPr>
          <p:cNvSpPr txBox="1"/>
          <p:nvPr userDrawn="1"/>
        </p:nvSpPr>
        <p:spPr>
          <a:xfrm>
            <a:off x="9915370" y="6495373"/>
            <a:ext cx="1148442" cy="2980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"/>
              <a:t>WWW.KASEYA.COM</a:t>
            </a:r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644070C-E521-2936-1647-AA90B7F81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5000"/>
          </a:blip>
          <a:srcRect t="8728" b="28476"/>
          <a:stretch/>
        </p:blipFill>
        <p:spPr>
          <a:xfrm>
            <a:off x="-1" y="2069516"/>
            <a:ext cx="12250163" cy="43270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A6826E7-7C25-5B9D-CD69-CE530C59D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15" y="721919"/>
            <a:ext cx="6729983" cy="4018331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Slide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343DF6C-8921-3C6C-A21D-4C9515F78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615" y="4896009"/>
            <a:ext cx="6729983" cy="109376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48F6F0-1EE0-C8E7-D308-4230094C76F4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08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9BE37D4-774C-F395-0252-F2DBFC9BA5DE}"/>
              </a:ext>
            </a:extLst>
          </p:cNvPr>
          <p:cNvSpPr/>
          <p:nvPr userDrawn="1"/>
        </p:nvSpPr>
        <p:spPr>
          <a:xfrm>
            <a:off x="304799" y="1521561"/>
            <a:ext cx="11589714" cy="4191608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7527033"/>
              <a:gd name="connsiteY0" fmla="*/ 0 h 5943600"/>
              <a:gd name="connsiteX1" fmla="*/ 7527033 w 7527033"/>
              <a:gd name="connsiteY1" fmla="*/ 0 h 5943600"/>
              <a:gd name="connsiteX2" fmla="*/ 6359347 w 7527033"/>
              <a:gd name="connsiteY2" fmla="*/ 5943600 h 5943600"/>
              <a:gd name="connsiteX3" fmla="*/ 0 w 7527033"/>
              <a:gd name="connsiteY3" fmla="*/ 5943600 h 5943600"/>
              <a:gd name="connsiteX4" fmla="*/ 0 w 7527033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7033" h="5943600">
                <a:moveTo>
                  <a:pt x="0" y="0"/>
                </a:moveTo>
                <a:lnTo>
                  <a:pt x="7527033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1406639"/>
            <a:ext cx="12192000" cy="4306530"/>
          </a:xfrm>
          <a:prstGeom prst="rect">
            <a:avLst/>
          </a:prstGeom>
        </p:spPr>
      </p:pic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11" y="1865375"/>
            <a:ext cx="9348828" cy="3471064"/>
          </a:xfrm>
        </p:spPr>
        <p:txBody>
          <a:bodyPr anchor="ctr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Section 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796ED-7F87-C095-6493-514E912F8ED7}"/>
              </a:ext>
            </a:extLst>
          </p:cNvPr>
          <p:cNvSpPr/>
          <p:nvPr userDrawn="1"/>
        </p:nvSpPr>
        <p:spPr>
          <a:xfrm>
            <a:off x="297487" y="1521560"/>
            <a:ext cx="85337" cy="4191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0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644070C-E521-2936-1647-AA90B7F81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41374" t="8728" b="28476"/>
          <a:stretch/>
        </p:blipFill>
        <p:spPr>
          <a:xfrm>
            <a:off x="3138222" y="1367943"/>
            <a:ext cx="9111940" cy="5490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056F0C-74A8-834D-90B9-416DA1792E95}"/>
              </a:ext>
            </a:extLst>
          </p:cNvPr>
          <p:cNvSpPr/>
          <p:nvPr userDrawn="1"/>
        </p:nvSpPr>
        <p:spPr>
          <a:xfrm rot="5400000">
            <a:off x="-801551" y="1016311"/>
            <a:ext cx="5644719" cy="3529552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A6826E7-7C25-5B9D-CD69-CE530C59D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37308" y="2181303"/>
            <a:ext cx="4254699" cy="863193"/>
          </a:xfrm>
        </p:spPr>
        <p:txBody>
          <a:bodyPr anchor="b"/>
          <a:lstStyle>
            <a:lvl1pPr algn="r">
              <a:lnSpc>
                <a:spcPct val="100000"/>
              </a:lnSpc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B7FC94-F51B-CAEF-0D16-53670B87D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09244" y="-41274"/>
            <a:ext cx="2216682" cy="6918022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D163C1-E90D-3106-02D7-B822A540B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7718" y="485550"/>
            <a:ext cx="7739482" cy="568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4656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05EAED6-C474-A5FB-4189-8FB0F3CCC117}"/>
              </a:ext>
            </a:extLst>
          </p:cNvPr>
          <p:cNvGrpSpPr/>
          <p:nvPr userDrawn="1"/>
        </p:nvGrpSpPr>
        <p:grpSpPr>
          <a:xfrm>
            <a:off x="297487" y="1521560"/>
            <a:ext cx="3758271" cy="4191607"/>
            <a:chOff x="297487" y="1521560"/>
            <a:chExt cx="3758271" cy="4191607"/>
          </a:xfrm>
          <a:effectLst>
            <a:outerShdw blurRad="256196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297487" y="1521560"/>
              <a:ext cx="85337" cy="41916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382824" y="1521560"/>
              <a:ext cx="3672934" cy="41916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726" y="1521560"/>
            <a:ext cx="7443787" cy="19074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2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50726" y="3515755"/>
            <a:ext cx="7443787" cy="665162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0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38" y="1692275"/>
            <a:ext cx="3336925" cy="3825875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5179E-C644-4EC6-8878-D5EA0D1BEA50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51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5608255-D464-C124-969A-C3BB9C99666B}"/>
              </a:ext>
            </a:extLst>
          </p:cNvPr>
          <p:cNvGrpSpPr/>
          <p:nvPr userDrawn="1"/>
        </p:nvGrpSpPr>
        <p:grpSpPr>
          <a:xfrm>
            <a:off x="1593202" y="1598342"/>
            <a:ext cx="2763208" cy="3081479"/>
            <a:chOff x="1593202" y="1598342"/>
            <a:chExt cx="2763208" cy="3081479"/>
          </a:xfrm>
          <a:effectLst>
            <a:outerShdw blurRad="262095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4766698"/>
            <a:ext cx="5575610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5450956"/>
            <a:ext cx="5575610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4786" y="1741266"/>
            <a:ext cx="2453155" cy="281260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028423-3958-EC9E-7183-CFEC663A01EE}"/>
              </a:ext>
            </a:extLst>
          </p:cNvPr>
          <p:cNvGrpSpPr/>
          <p:nvPr userDrawn="1"/>
        </p:nvGrpSpPr>
        <p:grpSpPr>
          <a:xfrm>
            <a:off x="7585124" y="1598342"/>
            <a:ext cx="2763208" cy="3081479"/>
            <a:chOff x="7585124" y="1598342"/>
            <a:chExt cx="2763208" cy="3081479"/>
          </a:xfrm>
          <a:effectLst>
            <a:outerShdw blurRad="262095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46642B6-D404-8DA8-8028-298872C59DE9}"/>
                </a:ext>
              </a:extLst>
            </p:cNvPr>
            <p:cNvSpPr/>
            <p:nvPr userDrawn="1"/>
          </p:nvSpPr>
          <p:spPr>
            <a:xfrm>
              <a:off x="7585124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F1390-9091-D44B-B6F0-F51142F41D68}"/>
                </a:ext>
              </a:extLst>
            </p:cNvPr>
            <p:cNvSpPr/>
            <p:nvPr userDrawn="1"/>
          </p:nvSpPr>
          <p:spPr>
            <a:xfrm>
              <a:off x="7648158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84A497E1-08DF-04EB-D8E5-C70C1B9005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96722" y="4766698"/>
            <a:ext cx="5575610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0BE1CBC-BFD1-578C-0B65-B14D7458B6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6722" y="5450956"/>
            <a:ext cx="5575610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8547DD76-569A-A5D2-18EB-D67CF46CD5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708" y="1741266"/>
            <a:ext cx="2453155" cy="281260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9366C3-17F1-9DDE-0840-516F5445C616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19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57A67AD-833C-435E-FF65-1D78A3CF4F6D}"/>
              </a:ext>
            </a:extLst>
          </p:cNvPr>
          <p:cNvGrpSpPr/>
          <p:nvPr userDrawn="1"/>
        </p:nvGrpSpPr>
        <p:grpSpPr>
          <a:xfrm>
            <a:off x="1357652" y="2347039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5151122"/>
            <a:ext cx="4542263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5835380"/>
            <a:ext cx="4542263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94352" y="2465613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ED422-B621-B441-90B1-1ACEC212EEF6}"/>
              </a:ext>
            </a:extLst>
          </p:cNvPr>
          <p:cNvGrpSpPr/>
          <p:nvPr userDrawn="1"/>
        </p:nvGrpSpPr>
        <p:grpSpPr>
          <a:xfrm>
            <a:off x="8397788" y="2347039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851CA8-94D8-CA99-2F95-E52F7C27D45E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2C4482-5ED5-B9B5-B98A-475DE9C9E23A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60564763-4EEC-BBD8-2173-3EE06202576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44936" y="5151122"/>
            <a:ext cx="4542263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68C7F05C-4A9D-2DEA-6743-5295713121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44936" y="5835380"/>
            <a:ext cx="4542263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9FC0CC52-FF54-7C66-58A9-DBB0DD163E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34488" y="2465613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0D92D5-E16F-96B1-46DE-478A05A05AFB}"/>
              </a:ext>
            </a:extLst>
          </p:cNvPr>
          <p:cNvGrpSpPr/>
          <p:nvPr userDrawn="1"/>
        </p:nvGrpSpPr>
        <p:grpSpPr>
          <a:xfrm>
            <a:off x="4866568" y="681790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7F4076-CF2A-AFAE-3042-6BA6AABCCE8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444938-78A3-6F25-90FB-B2252987E045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19A62E6A-1931-FCFE-417A-18373A6739C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04679" y="3485873"/>
            <a:ext cx="4356408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DCA76CF2-6B92-FD6A-8E0E-BADE2022A5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04679" y="4170131"/>
            <a:ext cx="4356408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E5033CF5-7C2F-38EE-33CC-FB0838E31A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3268" y="800364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3F4E2-5D29-E6F6-53AF-C0CEAF6FA211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72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861451-881C-2792-9EBA-908921299B07}"/>
              </a:ext>
            </a:extLst>
          </p:cNvPr>
          <p:cNvGrpSpPr/>
          <p:nvPr userDrawn="1"/>
        </p:nvGrpSpPr>
        <p:grpSpPr>
          <a:xfrm>
            <a:off x="304800" y="1516458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69733" y="1945994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369733" y="2630252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239" y="1614659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90BD8A-01EF-C5FB-3357-67BF851A78B0}"/>
              </a:ext>
            </a:extLst>
          </p:cNvPr>
          <p:cNvGrpSpPr/>
          <p:nvPr userDrawn="1"/>
        </p:nvGrpSpPr>
        <p:grpSpPr>
          <a:xfrm>
            <a:off x="6155473" y="1516458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8CFC9B-1E2C-AFB0-0343-40FB279A8096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55B803-D52A-0645-875A-DEFE44478AE0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0A8EE8B9-5F61-417A-C5D2-39199666CC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0406" y="1945994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2F1BC6AA-81F1-BA74-59C8-B517CD91AE6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0406" y="2630252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BB7C739D-B72A-7BBE-6C0C-FF5367BA15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8912" y="1614659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8BF835-F9F4-84EE-3B88-F2F852A39E8A}"/>
              </a:ext>
            </a:extLst>
          </p:cNvPr>
          <p:cNvGrpSpPr/>
          <p:nvPr userDrawn="1"/>
        </p:nvGrpSpPr>
        <p:grpSpPr>
          <a:xfrm>
            <a:off x="304800" y="4207619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0D3FF0-59E9-970D-5EED-D79F2E737A69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F91B145-A421-5E5A-9BCA-DF79BEF2F36D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4060B743-BC9F-CA48-B9A9-D8222AD243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369733" y="4637155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B85D12D4-F4A4-4578-4C6B-097ED504526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369733" y="5321413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F8E04BEA-F940-34F7-C011-C88EEBCE22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8239" y="4305820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D7DC2E-D110-8010-C31D-DB41640BF9CC}"/>
              </a:ext>
            </a:extLst>
          </p:cNvPr>
          <p:cNvGrpSpPr/>
          <p:nvPr userDrawn="1"/>
        </p:nvGrpSpPr>
        <p:grpSpPr>
          <a:xfrm>
            <a:off x="6155473" y="4207619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1DDAD1-558A-70EB-6AD3-0F11A997F5C4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1E8DF5-DC4D-87EB-7992-3FAB34218692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BE246CE6-6AD9-814C-3120-B0192F0013C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20406" y="4637155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5" name="Content Placeholder 9">
            <a:extLst>
              <a:ext uri="{FF2B5EF4-FFF2-40B4-BE49-F238E27FC236}">
                <a16:creationId xmlns:a16="http://schemas.microsoft.com/office/drawing/2014/main" id="{77E0BBBA-ED30-6ECE-B9C1-3478F74DB7E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20406" y="5321413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0617CBC-F784-0289-9C15-950850067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88912" y="4305820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5FD433-2A2C-8845-2695-6EE1E7DBB8B9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0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644070C-E521-2936-1647-AA90B7F81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41374" t="8728" b="28476"/>
          <a:stretch/>
        </p:blipFill>
        <p:spPr>
          <a:xfrm>
            <a:off x="3138222" y="1367943"/>
            <a:ext cx="9111940" cy="5490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056F0C-74A8-834D-90B9-416DA1792E95}"/>
              </a:ext>
            </a:extLst>
          </p:cNvPr>
          <p:cNvSpPr/>
          <p:nvPr userDrawn="1"/>
        </p:nvSpPr>
        <p:spPr>
          <a:xfrm rot="5400000">
            <a:off x="-801551" y="1016311"/>
            <a:ext cx="5644719" cy="3529552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9744" h="5943600">
                <a:moveTo>
                  <a:pt x="0" y="0"/>
                </a:moveTo>
                <a:lnTo>
                  <a:pt x="8619744" y="0"/>
                </a:lnTo>
                <a:lnTo>
                  <a:pt x="6359347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726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A6826E7-7C25-5B9D-CD69-CE530C59D6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37308" y="2181303"/>
            <a:ext cx="4254699" cy="863193"/>
          </a:xfrm>
        </p:spPr>
        <p:txBody>
          <a:bodyPr anchor="b"/>
          <a:lstStyle>
            <a:lvl1pPr algn="r">
              <a:lnSpc>
                <a:spcPct val="100000"/>
              </a:lnSpc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B7FC94-F51B-CAEF-0D16-53670B87D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09244" y="-41274"/>
            <a:ext cx="2216682" cy="6918022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D163C1-E90D-3106-02D7-B822A540B1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7718" y="485550"/>
            <a:ext cx="7739482" cy="568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138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44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538439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6A73B1-5718-8AC4-A3F5-2834D9AEC08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48761" y="1371600"/>
            <a:ext cx="5538439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0053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835C66-EB1F-4BBF-9B83-6EA0356C96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82068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2A8D14-FF09-C270-70F7-93BADB3FCC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59336" y="1371600"/>
            <a:ext cx="362786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136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 algn="ctr">
              <a:buNone/>
              <a:defRPr/>
            </a:lvl1pPr>
            <a:lvl2pPr marL="231775" indent="0" algn="ctr">
              <a:buNone/>
              <a:defRPr/>
            </a:lvl2pPr>
            <a:lvl3pPr marL="463550" indent="0" algn="ctr">
              <a:buNone/>
              <a:defRPr/>
            </a:lvl3pPr>
            <a:lvl4pPr marL="695325" indent="0" algn="ctr">
              <a:buNone/>
              <a:defRPr/>
            </a:lvl4pPr>
            <a:lvl5pPr marL="915988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C7EF2-8A70-F648-FE8E-834CC9BC2FAB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31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4C3EE-BB61-320D-140E-447073FFF79B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02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E38FDFE-8006-A48C-79E1-D3457109BC90}"/>
              </a:ext>
            </a:extLst>
          </p:cNvPr>
          <p:cNvSpPr/>
          <p:nvPr userDrawn="1"/>
        </p:nvSpPr>
        <p:spPr>
          <a:xfrm rot="10800000">
            <a:off x="7704395" y="1395479"/>
            <a:ext cx="4492426" cy="3529554"/>
          </a:xfrm>
          <a:custGeom>
            <a:avLst/>
            <a:gdLst>
              <a:gd name="connsiteX0" fmla="*/ 0 w 6359347"/>
              <a:gd name="connsiteY0" fmla="*/ 0 h 5943600"/>
              <a:gd name="connsiteX1" fmla="*/ 6359347 w 6359347"/>
              <a:gd name="connsiteY1" fmla="*/ 0 h 5943600"/>
              <a:gd name="connsiteX2" fmla="*/ 6359347 w 6359347"/>
              <a:gd name="connsiteY2" fmla="*/ 5943600 h 5943600"/>
              <a:gd name="connsiteX3" fmla="*/ 0 w 6359347"/>
              <a:gd name="connsiteY3" fmla="*/ 5943600 h 5943600"/>
              <a:gd name="connsiteX4" fmla="*/ 0 w 6359347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7315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0 w 8619744"/>
              <a:gd name="connsiteY3" fmla="*/ 5943600 h 5943600"/>
              <a:gd name="connsiteX4" fmla="*/ 0 w 8619744"/>
              <a:gd name="connsiteY4" fmla="*/ 0 h 5943600"/>
              <a:gd name="connsiteX0" fmla="*/ 0 w 8619744"/>
              <a:gd name="connsiteY0" fmla="*/ 0 h 5943600"/>
              <a:gd name="connsiteX1" fmla="*/ 8619744 w 8619744"/>
              <a:gd name="connsiteY1" fmla="*/ 0 h 5943600"/>
              <a:gd name="connsiteX2" fmla="*/ 6359347 w 8619744"/>
              <a:gd name="connsiteY2" fmla="*/ 5943600 h 5943600"/>
              <a:gd name="connsiteX3" fmla="*/ 1759604 w 8619744"/>
              <a:gd name="connsiteY3" fmla="*/ 5931081 h 5943600"/>
              <a:gd name="connsiteX4" fmla="*/ 0 w 8619744"/>
              <a:gd name="connsiteY4" fmla="*/ 0 h 5943600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0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0 w 6860140"/>
              <a:gd name="connsiteY4" fmla="*/ 0 h 5956119"/>
              <a:gd name="connsiteX0" fmla="*/ 11352 w 6860140"/>
              <a:gd name="connsiteY0" fmla="*/ 0 h 5981158"/>
              <a:gd name="connsiteX1" fmla="*/ 6860140 w 6860140"/>
              <a:gd name="connsiteY1" fmla="*/ 37558 h 5981158"/>
              <a:gd name="connsiteX2" fmla="*/ 4599743 w 6860140"/>
              <a:gd name="connsiteY2" fmla="*/ 5981158 h 5981158"/>
              <a:gd name="connsiteX3" fmla="*/ 0 w 6860140"/>
              <a:gd name="connsiteY3" fmla="*/ 5968639 h 5981158"/>
              <a:gd name="connsiteX4" fmla="*/ 11352 w 6860140"/>
              <a:gd name="connsiteY4" fmla="*/ 0 h 5981158"/>
              <a:gd name="connsiteX0" fmla="*/ 22704 w 6860140"/>
              <a:gd name="connsiteY0" fmla="*/ 0 h 5956119"/>
              <a:gd name="connsiteX1" fmla="*/ 6860140 w 6860140"/>
              <a:gd name="connsiteY1" fmla="*/ 12519 h 5956119"/>
              <a:gd name="connsiteX2" fmla="*/ 4599743 w 6860140"/>
              <a:gd name="connsiteY2" fmla="*/ 5956119 h 5956119"/>
              <a:gd name="connsiteX3" fmla="*/ 0 w 6860140"/>
              <a:gd name="connsiteY3" fmla="*/ 5943600 h 5956119"/>
              <a:gd name="connsiteX4" fmla="*/ 22704 w 6860140"/>
              <a:gd name="connsiteY4" fmla="*/ 0 h 5956119"/>
              <a:gd name="connsiteX0" fmla="*/ 34056 w 6860140"/>
              <a:gd name="connsiteY0" fmla="*/ 37555 h 5943600"/>
              <a:gd name="connsiteX1" fmla="*/ 6860140 w 6860140"/>
              <a:gd name="connsiteY1" fmla="*/ 0 h 5943600"/>
              <a:gd name="connsiteX2" fmla="*/ 4599743 w 6860140"/>
              <a:gd name="connsiteY2" fmla="*/ 5943600 h 5943600"/>
              <a:gd name="connsiteX3" fmla="*/ 0 w 6860140"/>
              <a:gd name="connsiteY3" fmla="*/ 5931081 h 5943600"/>
              <a:gd name="connsiteX4" fmla="*/ 34056 w 6860140"/>
              <a:gd name="connsiteY4" fmla="*/ 37555 h 5943600"/>
              <a:gd name="connsiteX0" fmla="*/ 34056 w 6860140"/>
              <a:gd name="connsiteY0" fmla="*/ 0 h 5981157"/>
              <a:gd name="connsiteX1" fmla="*/ 6860140 w 6860140"/>
              <a:gd name="connsiteY1" fmla="*/ 37557 h 5981157"/>
              <a:gd name="connsiteX2" fmla="*/ 4599743 w 6860140"/>
              <a:gd name="connsiteY2" fmla="*/ 5981157 h 5981157"/>
              <a:gd name="connsiteX3" fmla="*/ 0 w 6860140"/>
              <a:gd name="connsiteY3" fmla="*/ 5968638 h 5981157"/>
              <a:gd name="connsiteX4" fmla="*/ 34056 w 6860140"/>
              <a:gd name="connsiteY4" fmla="*/ 0 h 5981157"/>
              <a:gd name="connsiteX0" fmla="*/ 22704 w 6860140"/>
              <a:gd name="connsiteY0" fmla="*/ 0 h 6031233"/>
              <a:gd name="connsiteX1" fmla="*/ 6860140 w 6860140"/>
              <a:gd name="connsiteY1" fmla="*/ 87633 h 6031233"/>
              <a:gd name="connsiteX2" fmla="*/ 4599743 w 6860140"/>
              <a:gd name="connsiteY2" fmla="*/ 6031233 h 6031233"/>
              <a:gd name="connsiteX3" fmla="*/ 0 w 6860140"/>
              <a:gd name="connsiteY3" fmla="*/ 6018714 h 6031233"/>
              <a:gd name="connsiteX4" fmla="*/ 22704 w 6860140"/>
              <a:gd name="connsiteY4" fmla="*/ 0 h 6031233"/>
              <a:gd name="connsiteX0" fmla="*/ 22704 w 6860140"/>
              <a:gd name="connsiteY0" fmla="*/ 0 h 5981159"/>
              <a:gd name="connsiteX1" fmla="*/ 6860140 w 6860140"/>
              <a:gd name="connsiteY1" fmla="*/ 37559 h 5981159"/>
              <a:gd name="connsiteX2" fmla="*/ 4599743 w 6860140"/>
              <a:gd name="connsiteY2" fmla="*/ 5981159 h 5981159"/>
              <a:gd name="connsiteX3" fmla="*/ 0 w 6860140"/>
              <a:gd name="connsiteY3" fmla="*/ 5968640 h 5981159"/>
              <a:gd name="connsiteX4" fmla="*/ 22704 w 6860140"/>
              <a:gd name="connsiteY4" fmla="*/ 0 h 5981159"/>
              <a:gd name="connsiteX0" fmla="*/ 11352 w 6860140"/>
              <a:gd name="connsiteY0" fmla="*/ 0 h 5956122"/>
              <a:gd name="connsiteX1" fmla="*/ 6860140 w 6860140"/>
              <a:gd name="connsiteY1" fmla="*/ 12522 h 5956122"/>
              <a:gd name="connsiteX2" fmla="*/ 4599743 w 6860140"/>
              <a:gd name="connsiteY2" fmla="*/ 5956122 h 5956122"/>
              <a:gd name="connsiteX3" fmla="*/ 0 w 6860140"/>
              <a:gd name="connsiteY3" fmla="*/ 5943603 h 5956122"/>
              <a:gd name="connsiteX4" fmla="*/ 11352 w 6860140"/>
              <a:gd name="connsiteY4" fmla="*/ 0 h 5956122"/>
              <a:gd name="connsiteX0" fmla="*/ 0 w 6860140"/>
              <a:gd name="connsiteY0" fmla="*/ 0 h 5943603"/>
              <a:gd name="connsiteX1" fmla="*/ 6860140 w 6860140"/>
              <a:gd name="connsiteY1" fmla="*/ 3 h 5943603"/>
              <a:gd name="connsiteX2" fmla="*/ 4599743 w 6860140"/>
              <a:gd name="connsiteY2" fmla="*/ 5943603 h 5943603"/>
              <a:gd name="connsiteX3" fmla="*/ 0 w 6860140"/>
              <a:gd name="connsiteY3" fmla="*/ 5931084 h 5943603"/>
              <a:gd name="connsiteX4" fmla="*/ 0 w 6860140"/>
              <a:gd name="connsiteY4" fmla="*/ 0 h 594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0140" h="5943603">
                <a:moveTo>
                  <a:pt x="0" y="0"/>
                </a:moveTo>
                <a:lnTo>
                  <a:pt x="6860140" y="3"/>
                </a:lnTo>
                <a:lnTo>
                  <a:pt x="4599743" y="5943603"/>
                </a:lnTo>
                <a:lnTo>
                  <a:pt x="0" y="59310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60702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9225776" cy="9143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724829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B1762AF5-CC11-1175-4AAE-BB0156E0F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53094" y="-9105"/>
            <a:ext cx="4638906" cy="6387603"/>
          </a:xfrm>
          <a:custGeom>
            <a:avLst/>
            <a:gdLst>
              <a:gd name="connsiteX0" fmla="*/ 2226693 w 3910475"/>
              <a:gd name="connsiteY0" fmla="*/ 0 h 5403380"/>
              <a:gd name="connsiteX1" fmla="*/ 3910475 w 3910475"/>
              <a:gd name="connsiteY1" fmla="*/ 0 h 5403380"/>
              <a:gd name="connsiteX2" fmla="*/ 3910475 w 3910475"/>
              <a:gd name="connsiteY2" fmla="*/ 5403380 h 5403380"/>
              <a:gd name="connsiteX3" fmla="*/ 0 w 3910475"/>
              <a:gd name="connsiteY3" fmla="*/ 5403380 h 540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0475" h="5403380">
                <a:moveTo>
                  <a:pt x="2226693" y="0"/>
                </a:moveTo>
                <a:lnTo>
                  <a:pt x="3910475" y="0"/>
                </a:lnTo>
                <a:lnTo>
                  <a:pt x="3910475" y="5403380"/>
                </a:lnTo>
                <a:lnTo>
                  <a:pt x="0" y="5403380"/>
                </a:lnTo>
                <a:close/>
              </a:path>
            </a:pathLst>
          </a:custGeom>
          <a:solidFill>
            <a:schemeClr val="tx1"/>
          </a:solidFill>
          <a:effectLst>
            <a:outerShdw blurRad="266523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375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DE02243F-6ABF-55D1-C895-9359818DEC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74260" y="1371600"/>
            <a:ext cx="2560320" cy="4800600"/>
          </a:xfrm>
          <a:solidFill>
            <a:schemeClr val="tx1"/>
          </a:solidFill>
        </p:spPr>
        <p:txBody>
          <a:bodyPr lIns="45720"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347CC2-ADC7-3BB8-8A81-4E1619ED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3633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829CF-37E3-B364-A63E-E40ECDF6F25A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449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+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F6198D2-6862-FB18-EF46-CDE0695991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821" y="1896533"/>
            <a:ext cx="4995334" cy="313266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5072FC-CDA9-6B42-BEA5-C4E3E0F0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3633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5B6AB-EDE6-8A5B-5453-D4C863F01FDE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65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Mon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6FE3FCE-3FDF-502F-8E2B-A4F49B3249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2434" y="372534"/>
            <a:ext cx="10477890" cy="590632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51273-F13F-39A0-528E-4565C8BC1D58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36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A29C40B-33D5-0245-629E-F3A64629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672683"/>
            <a:ext cx="11582400" cy="4192858"/>
          </a:xfrm>
        </p:spPr>
        <p:txBody>
          <a:bodyPr/>
          <a:lstStyle>
            <a:lvl1pPr algn="ctr">
              <a:defRPr sz="13800"/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5F332-A589-3CCC-3644-EE202E222937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9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05EAED6-C474-A5FB-4189-8FB0F3CCC117}"/>
              </a:ext>
            </a:extLst>
          </p:cNvPr>
          <p:cNvGrpSpPr/>
          <p:nvPr userDrawn="1"/>
        </p:nvGrpSpPr>
        <p:grpSpPr>
          <a:xfrm>
            <a:off x="297487" y="1521560"/>
            <a:ext cx="3758271" cy="4191607"/>
            <a:chOff x="297487" y="1521560"/>
            <a:chExt cx="3758271" cy="4191607"/>
          </a:xfrm>
          <a:effectLst>
            <a:outerShdw blurRad="256196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297487" y="1521560"/>
              <a:ext cx="85337" cy="41916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382824" y="1521560"/>
              <a:ext cx="3672934" cy="41916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Speaker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726" y="1521560"/>
            <a:ext cx="7443787" cy="19074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2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50726" y="3515755"/>
            <a:ext cx="7443787" cy="665162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0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38" y="1692275"/>
            <a:ext cx="3336925" cy="3825875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5179E-C644-4EC6-8878-D5EA0D1BEA50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65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A29C40B-33D5-0245-629E-F3A64629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672683"/>
            <a:ext cx="11582400" cy="4192858"/>
          </a:xfrm>
        </p:spPr>
        <p:txBody>
          <a:bodyPr/>
          <a:lstStyle>
            <a:lvl1pPr algn="ctr">
              <a:defRPr sz="9600"/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2E44A9-019B-70AF-89D3-9EEF2AE30D82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869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 Conn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2E6D-144E-AAC7-BF0C-465A7F4C8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122693"/>
            <a:ext cx="7404410" cy="1741450"/>
          </a:xfrm>
        </p:spPr>
        <p:txBody>
          <a:bodyPr/>
          <a:lstStyle>
            <a:lvl1pPr algn="l">
              <a:defRPr sz="9600"/>
            </a:lvl1pPr>
          </a:lstStyle>
          <a:p>
            <a:r>
              <a:rPr lang="en-US"/>
              <a:t>Let’s</a:t>
            </a:r>
            <a:br>
              <a:rPr lang="en-US"/>
            </a:br>
            <a:r>
              <a:rPr lang="en-US"/>
              <a:t>Connect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091B76-4653-F599-ED68-7A43026E0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50" t="239" r="26188" b="-239"/>
          <a:stretch/>
        </p:blipFill>
        <p:spPr>
          <a:xfrm>
            <a:off x="8270489" y="1537009"/>
            <a:ext cx="2155901" cy="22087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D9BEFF-CBF9-DFC0-05E5-CE11617D0D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4052100"/>
            <a:ext cx="11582400" cy="833431"/>
          </a:xfrm>
        </p:spPr>
        <p:txBody>
          <a:bodyPr/>
          <a:lstStyle>
            <a:lvl1pPr marL="0" indent="0">
              <a:buNone/>
              <a:defRPr sz="1800"/>
            </a:lvl1pPr>
            <a:lvl2pPr marL="231775" indent="0">
              <a:buNone/>
              <a:defRPr/>
            </a:lvl2pPr>
            <a:lvl3pPr marL="463550" indent="0">
              <a:buNone/>
              <a:defRPr/>
            </a:lvl3pPr>
            <a:lvl4pPr marL="695325" indent="0">
              <a:buNone/>
              <a:defRPr/>
            </a:lvl4pPr>
            <a:lvl5pPr marL="915988" indent="0">
              <a:buNone/>
              <a:defRPr/>
            </a:lvl5pPr>
          </a:lstStyle>
          <a:p>
            <a:pPr lvl="0"/>
            <a:r>
              <a:rPr lang="en-US"/>
              <a:t>WWW.YOUR-URL.COM/EXAMPLE</a:t>
            </a:r>
          </a:p>
          <a:p>
            <a:pPr lvl="0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3D0C0-9ECA-1A14-6331-528E33879ED8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90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aseya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68E37F-7E4D-3F2B-F531-C554DD3FA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</a:blip>
          <a:srcRect l="10914" t="4986" r="13971" b="20348"/>
          <a:stretch/>
        </p:blipFill>
        <p:spPr>
          <a:xfrm>
            <a:off x="0" y="40889"/>
            <a:ext cx="12192000" cy="68171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64428A-1E9B-BE6B-EBD7-05DEEFBA2D09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9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9ED692-E1E0-582C-10DC-A40EBBF085A1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7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peak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5608255-D464-C124-969A-C3BB9C99666B}"/>
              </a:ext>
            </a:extLst>
          </p:cNvPr>
          <p:cNvGrpSpPr/>
          <p:nvPr userDrawn="1"/>
        </p:nvGrpSpPr>
        <p:grpSpPr>
          <a:xfrm>
            <a:off x="1593202" y="1598342"/>
            <a:ext cx="2763208" cy="3081479"/>
            <a:chOff x="1593202" y="1598342"/>
            <a:chExt cx="2763208" cy="3081479"/>
          </a:xfrm>
          <a:effectLst>
            <a:outerShdw blurRad="262095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4766698"/>
            <a:ext cx="5575610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5450956"/>
            <a:ext cx="5575610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74786" y="1741266"/>
            <a:ext cx="2453155" cy="281260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028423-3958-EC9E-7183-CFEC663A01EE}"/>
              </a:ext>
            </a:extLst>
          </p:cNvPr>
          <p:cNvGrpSpPr/>
          <p:nvPr userDrawn="1"/>
        </p:nvGrpSpPr>
        <p:grpSpPr>
          <a:xfrm>
            <a:off x="7585124" y="1598342"/>
            <a:ext cx="2763208" cy="3081479"/>
            <a:chOff x="7585124" y="1598342"/>
            <a:chExt cx="2763208" cy="3081479"/>
          </a:xfrm>
          <a:effectLst>
            <a:outerShdw blurRad="262095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46642B6-D404-8DA8-8028-298872C59DE9}"/>
                </a:ext>
              </a:extLst>
            </p:cNvPr>
            <p:cNvSpPr/>
            <p:nvPr userDrawn="1"/>
          </p:nvSpPr>
          <p:spPr>
            <a:xfrm>
              <a:off x="7585124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F1390-9091-D44B-B6F0-F51142F41D68}"/>
                </a:ext>
              </a:extLst>
            </p:cNvPr>
            <p:cNvSpPr/>
            <p:nvPr userDrawn="1"/>
          </p:nvSpPr>
          <p:spPr>
            <a:xfrm>
              <a:off x="7648158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84A497E1-08DF-04EB-D8E5-C70C1B9005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96722" y="4766698"/>
            <a:ext cx="5575610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0BE1CBC-BFD1-578C-0B65-B14D7458B6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6722" y="5450956"/>
            <a:ext cx="5575610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8547DD76-569A-A5D2-18EB-D67CF46CD5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708" y="1741266"/>
            <a:ext cx="2453155" cy="281260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9366C3-17F1-9DDE-0840-516F5445C616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4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peak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57A67AD-833C-435E-FF65-1D78A3CF4F6D}"/>
              </a:ext>
            </a:extLst>
          </p:cNvPr>
          <p:cNvGrpSpPr/>
          <p:nvPr userDrawn="1"/>
        </p:nvGrpSpPr>
        <p:grpSpPr>
          <a:xfrm>
            <a:off x="1357652" y="2347039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5151122"/>
            <a:ext cx="4542263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5835380"/>
            <a:ext cx="4542263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94352" y="2465613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ED422-B621-B441-90B1-1ACEC212EEF6}"/>
              </a:ext>
            </a:extLst>
          </p:cNvPr>
          <p:cNvGrpSpPr/>
          <p:nvPr userDrawn="1"/>
        </p:nvGrpSpPr>
        <p:grpSpPr>
          <a:xfrm>
            <a:off x="8397788" y="2347039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851CA8-94D8-CA99-2F95-E52F7C27D45E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2C4482-5ED5-B9B5-B98A-475DE9C9E23A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60564763-4EEC-BBD8-2173-3EE06202576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44936" y="5151122"/>
            <a:ext cx="4542263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68C7F05C-4A9D-2DEA-6743-5295713121B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44936" y="5835380"/>
            <a:ext cx="4542263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9FC0CC52-FF54-7C66-58A9-DBB0DD163E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34488" y="2465613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0D92D5-E16F-96B1-46DE-478A05A05AFB}"/>
              </a:ext>
            </a:extLst>
          </p:cNvPr>
          <p:cNvGrpSpPr/>
          <p:nvPr userDrawn="1"/>
        </p:nvGrpSpPr>
        <p:grpSpPr>
          <a:xfrm>
            <a:off x="4866568" y="681790"/>
            <a:ext cx="2436559" cy="2717206"/>
            <a:chOff x="1593202" y="1598342"/>
            <a:chExt cx="2763208" cy="3081479"/>
          </a:xfrm>
          <a:effectLst>
            <a:outerShdw blurRad="261714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7F4076-CF2A-AFAE-3042-6BA6AABCCE8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444938-78A3-6F25-90FB-B2252987E045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19A62E6A-1931-FCFE-417A-18373A6739C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904679" y="3485873"/>
            <a:ext cx="4356408" cy="65934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DCA76CF2-6B92-FD6A-8E0E-BADE2022A5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04679" y="4170131"/>
            <a:ext cx="4356408" cy="785290"/>
          </a:xfr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E5033CF5-7C2F-38EE-33CC-FB0838E31A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3268" y="800364"/>
            <a:ext cx="2163158" cy="248012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3F4E2-5D29-E6F6-53AF-C0CEAF6FA211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2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Speak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399F4F3-3A7E-21D8-A201-8712D89BD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t="8728" b="28476"/>
          <a:stretch/>
        </p:blipFill>
        <p:spPr>
          <a:xfrm>
            <a:off x="0" y="2551470"/>
            <a:ext cx="12192000" cy="43065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861451-881C-2792-9EBA-908921299B07}"/>
              </a:ext>
            </a:extLst>
          </p:cNvPr>
          <p:cNvGrpSpPr/>
          <p:nvPr userDrawn="1"/>
        </p:nvGrpSpPr>
        <p:grpSpPr>
          <a:xfrm>
            <a:off x="304800" y="1516458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796ED-7F87-C095-6493-514E912F8ED7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A5FA68-936F-1DED-90F3-463E7BD28D3C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:a16="http://schemas.microsoft.com/office/drawing/2014/main" id="{64F784A4-2769-6192-975F-DC09A2691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155" y="681790"/>
            <a:ext cx="4016255" cy="579954"/>
          </a:xfrm>
        </p:spPr>
        <p:txBody>
          <a:bodyPr anchor="ctr"/>
          <a:lstStyle>
            <a:lvl1pPr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err="1"/>
              <a:t>SpeakerS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226D1F-9F65-DA8A-145A-170ED933808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369733" y="1945994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DB4E7AF-259B-51CC-02EC-281BFA4B92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369733" y="2630252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77A515-9120-CA04-17E4-6FBB2D82C5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239" y="1614659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90BD8A-01EF-C5FB-3357-67BF851A78B0}"/>
              </a:ext>
            </a:extLst>
          </p:cNvPr>
          <p:cNvGrpSpPr/>
          <p:nvPr userDrawn="1"/>
        </p:nvGrpSpPr>
        <p:grpSpPr>
          <a:xfrm>
            <a:off x="6155473" y="1516458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8CFC9B-1E2C-AFB0-0343-40FB279A8096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55B803-D52A-0645-875A-DEFE44478AE0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0A8EE8B9-5F61-417A-C5D2-39199666CC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0406" y="1945994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2F1BC6AA-81F1-BA74-59C8-B517CD91AE6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20406" y="2630252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BB7C739D-B72A-7BBE-6C0C-FF5367BA15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8912" y="1614659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8BF835-F9F4-84EE-3B88-F2F852A39E8A}"/>
              </a:ext>
            </a:extLst>
          </p:cNvPr>
          <p:cNvGrpSpPr/>
          <p:nvPr userDrawn="1"/>
        </p:nvGrpSpPr>
        <p:grpSpPr>
          <a:xfrm>
            <a:off x="304800" y="4207619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0D3FF0-59E9-970D-5EED-D79F2E737A69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F91B145-A421-5E5A-9BCA-DF79BEF2F36D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4060B743-BC9F-CA48-B9A9-D8222AD243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369733" y="4637155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B85D12D4-F4A4-4578-4C6B-097ED504526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369733" y="5321413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F8E04BEA-F940-34F7-C011-C88EEBCE22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8239" y="4305820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D7DC2E-D110-8010-C31D-DB41640BF9CC}"/>
              </a:ext>
            </a:extLst>
          </p:cNvPr>
          <p:cNvGrpSpPr/>
          <p:nvPr userDrawn="1"/>
        </p:nvGrpSpPr>
        <p:grpSpPr>
          <a:xfrm>
            <a:off x="6155473" y="4207619"/>
            <a:ext cx="1976584" cy="2204250"/>
            <a:chOff x="1593202" y="1598342"/>
            <a:chExt cx="2763208" cy="3081479"/>
          </a:xfrm>
          <a:effectLst>
            <a:outerShdw blurRad="257158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1DDAD1-558A-70EB-6AD3-0F11A997F5C4}"/>
                </a:ext>
              </a:extLst>
            </p:cNvPr>
            <p:cNvSpPr/>
            <p:nvPr userDrawn="1"/>
          </p:nvSpPr>
          <p:spPr>
            <a:xfrm>
              <a:off x="1593202" y="1598342"/>
              <a:ext cx="62736" cy="30814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1E8DF5-DC4D-87EB-7992-3FAB34218692}"/>
                </a:ext>
              </a:extLst>
            </p:cNvPr>
            <p:cNvSpPr/>
            <p:nvPr userDrawn="1"/>
          </p:nvSpPr>
          <p:spPr>
            <a:xfrm>
              <a:off x="1656236" y="1598342"/>
              <a:ext cx="2700174" cy="30814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BE246CE6-6AD9-814C-3120-B0192F0013C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220406" y="4637155"/>
            <a:ext cx="3674228" cy="65934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/>
            </a:lvl1pPr>
          </a:lstStyle>
          <a:p>
            <a:pPr lvl="0"/>
            <a:r>
              <a:rPr lang="en-US"/>
              <a:t>FirstName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45" name="Content Placeholder 9">
            <a:extLst>
              <a:ext uri="{FF2B5EF4-FFF2-40B4-BE49-F238E27FC236}">
                <a16:creationId xmlns:a16="http://schemas.microsoft.com/office/drawing/2014/main" id="{77E0BBBA-ED30-6ECE-B9C1-3478F74DB7E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20406" y="5321413"/>
            <a:ext cx="3674228" cy="785290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200" b="0" i="1" baseline="0"/>
            </a:lvl1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0617CBC-F784-0289-9C15-950850067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88912" y="4305820"/>
            <a:ext cx="1754796" cy="2011921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5FD433-2A2C-8845-2695-6EE1E7DBB8B9}"/>
              </a:ext>
            </a:extLst>
          </p:cNvPr>
          <p:cNvSpPr/>
          <p:nvPr userDrawn="1"/>
        </p:nvSpPr>
        <p:spPr>
          <a:xfrm rot="5400000">
            <a:off x="6055111" y="-6055111"/>
            <a:ext cx="81776" cy="121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0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1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2965-93FA-09B7-83B7-CE0CF444D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A67F-A393-6A26-6FAE-4E779456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538439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840C7-AEA2-1E2B-2650-3BBB025DE3B6}"/>
              </a:ext>
            </a:extLst>
          </p:cNvPr>
          <p:cNvSpPr/>
          <p:nvPr userDrawn="1"/>
        </p:nvSpPr>
        <p:spPr>
          <a:xfrm>
            <a:off x="1" y="0"/>
            <a:ext cx="121919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6A73B1-5718-8AC4-A3F5-2834D9AEC08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48761" y="1371600"/>
            <a:ext cx="5538439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58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3.sv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Background pattern&#10;&#10;Description automatically generated">
            <a:extLst>
              <a:ext uri="{FF2B5EF4-FFF2-40B4-BE49-F238E27FC236}">
                <a16:creationId xmlns:a16="http://schemas.microsoft.com/office/drawing/2014/main" id="{562EFED0-0181-3A33-6189-3554ED29C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>
            <a:alphaModFix amt="5000"/>
          </a:blip>
          <a:srcRect t="8728" b="28476"/>
          <a:stretch/>
        </p:blipFill>
        <p:spPr>
          <a:xfrm>
            <a:off x="0" y="2106970"/>
            <a:ext cx="12192000" cy="430653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02B03-4E83-3E2C-780B-354E7BC0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848F5-CBA8-0B4D-CED0-D6A983772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11582400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99C231-A376-77AE-0A6B-9474C45B1E5E}"/>
              </a:ext>
            </a:extLst>
          </p:cNvPr>
          <p:cNvCxnSpPr>
            <a:cxnSpLocks/>
          </p:cNvCxnSpPr>
          <p:nvPr userDrawn="1"/>
        </p:nvCxnSpPr>
        <p:spPr>
          <a:xfrm>
            <a:off x="0" y="639320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0249E65-BEAA-FB83-0979-A69F8B0BCC9D}"/>
              </a:ext>
            </a:extLst>
          </p:cNvPr>
          <p:cNvSpPr/>
          <p:nvPr userDrawn="1"/>
        </p:nvSpPr>
        <p:spPr>
          <a:xfrm>
            <a:off x="0" y="6393202"/>
            <a:ext cx="12192000" cy="4647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92BE8-1438-F214-654C-C3E5FB461741}"/>
              </a:ext>
            </a:extLst>
          </p:cNvPr>
          <p:cNvSpPr txBox="1"/>
          <p:nvPr userDrawn="1"/>
        </p:nvSpPr>
        <p:spPr>
          <a:xfrm>
            <a:off x="304800" y="6495373"/>
            <a:ext cx="491067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fld id="{98AB8D0B-8FC5-8146-9A81-5AD6E3759816}" type="slidenum">
              <a:rPr lang="en-US" sz="700" smtClean="0"/>
              <a:t>‹#›</a:t>
            </a:fld>
            <a:endParaRPr lang="en-US" sz="70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2D542CC-E936-0585-D455-5C4829E7BC9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241307" y="6480383"/>
            <a:ext cx="430595" cy="22455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681F4A3-64F4-047F-6289-F3DED1ACD9A9}"/>
              </a:ext>
            </a:extLst>
          </p:cNvPr>
          <p:cNvSpPr txBox="1"/>
          <p:nvPr userDrawn="1"/>
        </p:nvSpPr>
        <p:spPr>
          <a:xfrm>
            <a:off x="826615" y="6495373"/>
            <a:ext cx="2405743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>
                <a:solidFill>
                  <a:schemeClr val="tx1"/>
                </a:solidFill>
              </a:rPr>
              <a:t>KASEYA – IT &amp; SECURITY MANAGEMENT SOFTWARE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AB813-5580-478D-E6DA-AB2B6E98D954}"/>
              </a:ext>
            </a:extLst>
          </p:cNvPr>
          <p:cNvSpPr txBox="1"/>
          <p:nvPr userDrawn="1"/>
        </p:nvSpPr>
        <p:spPr>
          <a:xfrm>
            <a:off x="9915370" y="6495373"/>
            <a:ext cx="1148442" cy="2980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"/>
              <a:t>WWW.KASEYA.COM</a:t>
            </a:r>
          </a:p>
        </p:txBody>
      </p:sp>
    </p:spTree>
    <p:extLst>
      <p:ext uri="{BB962C8B-B14F-4D97-AF65-F5344CB8AC3E}">
        <p14:creationId xmlns:p14="http://schemas.microsoft.com/office/powerpoint/2010/main" val="1484422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5" r:id="rId4"/>
    <p:sldLayoutId id="2147483673" r:id="rId5"/>
    <p:sldLayoutId id="2147483675" r:id="rId6"/>
    <p:sldLayoutId id="2147483674" r:id="rId7"/>
    <p:sldLayoutId id="2147483650" r:id="rId8"/>
    <p:sldLayoutId id="2147483676" r:id="rId9"/>
    <p:sldLayoutId id="2147483677" r:id="rId10"/>
    <p:sldLayoutId id="2147483664" r:id="rId11"/>
    <p:sldLayoutId id="2147483654" r:id="rId12"/>
    <p:sldLayoutId id="2147483672" r:id="rId13"/>
    <p:sldLayoutId id="2147483667" r:id="rId14"/>
    <p:sldLayoutId id="2147483668" r:id="rId15"/>
    <p:sldLayoutId id="2147483666" r:id="rId16"/>
    <p:sldLayoutId id="2147483669" r:id="rId17"/>
    <p:sldLayoutId id="2147483670" r:id="rId18"/>
    <p:sldLayoutId id="2147483671" r:id="rId19"/>
    <p:sldLayoutId id="2147483663" r:id="rId20"/>
    <p:sldLayoutId id="2147483655" r:id="rId21"/>
    <p:sldLayoutId id="2147483701" r:id="rId22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01638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50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67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720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19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orient="horz" pos="42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Background pattern&#10;&#10;Description automatically generated">
            <a:extLst>
              <a:ext uri="{FF2B5EF4-FFF2-40B4-BE49-F238E27FC236}">
                <a16:creationId xmlns:a16="http://schemas.microsoft.com/office/drawing/2014/main" id="{562EFED0-0181-3A33-6189-3554ED29C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alphaModFix amt="5000"/>
          </a:blip>
          <a:srcRect t="8728" b="28476"/>
          <a:stretch/>
        </p:blipFill>
        <p:spPr>
          <a:xfrm>
            <a:off x="0" y="2106970"/>
            <a:ext cx="12192000" cy="430653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02B03-4E83-3E2C-780B-354E7BC0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582400" cy="9143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848F5-CBA8-0B4D-CED0-D6A983772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11582400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99C231-A376-77AE-0A6B-9474C45B1E5E}"/>
              </a:ext>
            </a:extLst>
          </p:cNvPr>
          <p:cNvCxnSpPr>
            <a:cxnSpLocks/>
          </p:cNvCxnSpPr>
          <p:nvPr userDrawn="1"/>
        </p:nvCxnSpPr>
        <p:spPr>
          <a:xfrm>
            <a:off x="0" y="639320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0249E65-BEAA-FB83-0979-A69F8B0BCC9D}"/>
              </a:ext>
            </a:extLst>
          </p:cNvPr>
          <p:cNvSpPr/>
          <p:nvPr userDrawn="1"/>
        </p:nvSpPr>
        <p:spPr>
          <a:xfrm>
            <a:off x="0" y="6393202"/>
            <a:ext cx="12192000" cy="4647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92BE8-1438-F214-654C-C3E5FB461741}"/>
              </a:ext>
            </a:extLst>
          </p:cNvPr>
          <p:cNvSpPr txBox="1"/>
          <p:nvPr userDrawn="1"/>
        </p:nvSpPr>
        <p:spPr>
          <a:xfrm>
            <a:off x="304800" y="6495373"/>
            <a:ext cx="491067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fld id="{98AB8D0B-8FC5-8146-9A81-5AD6E3759816}" type="slidenum">
              <a:rPr lang="en-US" sz="700" smtClean="0"/>
              <a:t>‹#›</a:t>
            </a:fld>
            <a:endParaRPr lang="en-US" sz="70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2D542CC-E936-0585-D455-5C4829E7BC92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41307" y="6480383"/>
            <a:ext cx="430595" cy="22455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681F4A3-64F4-047F-6289-F3DED1ACD9A9}"/>
              </a:ext>
            </a:extLst>
          </p:cNvPr>
          <p:cNvSpPr txBox="1"/>
          <p:nvPr userDrawn="1"/>
        </p:nvSpPr>
        <p:spPr>
          <a:xfrm>
            <a:off x="826615" y="6495373"/>
            <a:ext cx="2405743" cy="29803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>
                <a:solidFill>
                  <a:schemeClr val="tx1"/>
                </a:solidFill>
              </a:rPr>
              <a:t>KASEYA – IT &amp; SECURITY MANAGEMENT SOFTWARE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AB813-5580-478D-E6DA-AB2B6E98D954}"/>
              </a:ext>
            </a:extLst>
          </p:cNvPr>
          <p:cNvSpPr txBox="1"/>
          <p:nvPr userDrawn="1"/>
        </p:nvSpPr>
        <p:spPr>
          <a:xfrm>
            <a:off x="9915370" y="6495373"/>
            <a:ext cx="1148442" cy="2980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600"/>
              <a:t>WWW.KASEYA.COM</a:t>
            </a:r>
          </a:p>
        </p:txBody>
      </p:sp>
    </p:spTree>
    <p:extLst>
      <p:ext uri="{BB962C8B-B14F-4D97-AF65-F5344CB8AC3E}">
        <p14:creationId xmlns:p14="http://schemas.microsoft.com/office/powerpoint/2010/main" val="4088542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36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01638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6350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866775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087438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720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19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orient="horz" pos="42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oreply@yourdomain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noreply@vonohi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youruser@yourdomain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latform.openai.com/logi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apier.com/pric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signup.mailgun.com/new/signup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tform.com/signu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9DA8-0C86-6607-56BE-1E129A04E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85" y="543981"/>
            <a:ext cx="9225776" cy="914399"/>
          </a:xfrm>
        </p:spPr>
        <p:txBody>
          <a:bodyPr/>
          <a:lstStyle/>
          <a:p>
            <a:r>
              <a:rPr lang="en-US" sz="3200" dirty="0"/>
              <a:t>What You’ll Build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9AD09-912A-5801-AB63-10E539F1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245" y="1828800"/>
            <a:ext cx="5697417" cy="434340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400"/>
              <a:t>Automating a spear-phishing campaign with AI (ChatGPT) using 0 code</a:t>
            </a:r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  <a:p>
            <a:r>
              <a:rPr lang="en-US" sz="2400"/>
              <a:t>The capabilities of Zapier and offensive operations</a:t>
            </a:r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  <a:p>
            <a:r>
              <a:rPr lang="en-US" sz="2400"/>
              <a:t>The potential for automation within your business or career</a:t>
            </a:r>
            <a:endParaRPr lang="en-US" sz="2400">
              <a:cs typeface="Arial"/>
            </a:endParaRPr>
          </a:p>
          <a:p>
            <a:endParaRPr lang="en-US"/>
          </a:p>
        </p:txBody>
      </p:sp>
      <p:pic>
        <p:nvPicPr>
          <p:cNvPr id="14" name="Picture Placeholder 13" descr="A lock on a circuit board&#10;&#10;Description automatically generated">
            <a:extLst>
              <a:ext uri="{FF2B5EF4-FFF2-40B4-BE49-F238E27FC236}">
                <a16:creationId xmlns:a16="http://schemas.microsoft.com/office/drawing/2014/main" id="{DD5A04B5-6A72-48CB-A046-FA6462F873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693" r="136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792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396BE534-7D4C-713A-2A56-37C74332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B75EB4B9-2B0B-1C49-B21F-D3D4C5296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1"/>
            <a:ext cx="10515600" cy="16981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Create Our First Form</a:t>
            </a:r>
            <a:endParaRPr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0110BC-C802-1C64-0B26-F756BA3D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03" y="1974126"/>
            <a:ext cx="8368393" cy="4054198"/>
          </a:xfrm>
          <a:prstGeom prst="rect">
            <a:avLst/>
          </a:prstGeom>
        </p:spPr>
      </p:pic>
      <p:sp>
        <p:nvSpPr>
          <p:cNvPr id="3" name="Google Shape;131;p24">
            <a:extLst>
              <a:ext uri="{FF2B5EF4-FFF2-40B4-BE49-F238E27FC236}">
                <a16:creationId xmlns:a16="http://schemas.microsoft.com/office/drawing/2014/main" id="{1E8C9034-4136-4907-4DF2-15E87A66A605}"/>
              </a:ext>
            </a:extLst>
          </p:cNvPr>
          <p:cNvSpPr txBox="1">
            <a:spLocks/>
          </p:cNvSpPr>
          <p:nvPr/>
        </p:nvSpPr>
        <p:spPr>
          <a:xfrm>
            <a:off x="1777509" y="1072662"/>
            <a:ext cx="8636979" cy="57042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35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5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/>
              <a:t>Select Start from Scratch</a:t>
            </a:r>
          </a:p>
        </p:txBody>
      </p:sp>
    </p:spTree>
    <p:extLst>
      <p:ext uri="{BB962C8B-B14F-4D97-AF65-F5344CB8AC3E}">
        <p14:creationId xmlns:p14="http://schemas.microsoft.com/office/powerpoint/2010/main" val="319839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159F5228-4727-9E0D-C289-DF52CB233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36B450BB-D479-A806-4734-44D7A94FE1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70385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Choose the </a:t>
            </a:r>
            <a:r>
              <a:rPr lang="en-US" sz="3200"/>
              <a:t>Classic Form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A069BB3-5A01-DA3D-ED36-24BD3E97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07" y="1788365"/>
            <a:ext cx="9192986" cy="44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7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064669F-B25E-3239-CE3C-09582D6DE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DCB9FF7C-FCCD-A001-9BEF-8CD34C9620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2231"/>
            <a:ext cx="10515600" cy="158859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 Your Form </a:t>
            </a:r>
            <a:br>
              <a:rPr lang="en-US"/>
            </a:br>
            <a:r>
              <a:rPr lang="en-US" sz="1600" b="1"/>
              <a:t>(Choose whatever you want)</a:t>
            </a:r>
            <a:endParaRPr sz="1600" b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7625F2-77B8-4E49-019B-78CD11C4B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63" y="1993181"/>
            <a:ext cx="7994073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6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5437FBC3-73BE-E922-0EC9-BE70F956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312B588C-4C88-A9A1-4534-EAF4FE8239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Build The Form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F9188D-7E00-C8BA-DC61-88177798E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03" y="1841865"/>
            <a:ext cx="8887594" cy="4257864"/>
          </a:xfrm>
          <a:prstGeom prst="rect">
            <a:avLst/>
          </a:prstGeom>
        </p:spPr>
      </p:pic>
      <p:sp>
        <p:nvSpPr>
          <p:cNvPr id="3" name="Google Shape;131;p24">
            <a:extLst>
              <a:ext uri="{FF2B5EF4-FFF2-40B4-BE49-F238E27FC236}">
                <a16:creationId xmlns:a16="http://schemas.microsoft.com/office/drawing/2014/main" id="{CB81B050-9B3E-E940-C7C2-7D25EB93005D}"/>
              </a:ext>
            </a:extLst>
          </p:cNvPr>
          <p:cNvSpPr txBox="1">
            <a:spLocks/>
          </p:cNvSpPr>
          <p:nvPr/>
        </p:nvSpPr>
        <p:spPr>
          <a:xfrm>
            <a:off x="1777510" y="1074897"/>
            <a:ext cx="8636979" cy="766968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35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5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/>
              <a:t>Add </a:t>
            </a:r>
            <a:r>
              <a:rPr lang="en-US" sz="2000"/>
              <a:t>Name</a:t>
            </a:r>
            <a:r>
              <a:rPr lang="en-US" sz="2000" b="0"/>
              <a:t> and </a:t>
            </a:r>
            <a:r>
              <a:rPr lang="en-US" sz="2000"/>
              <a:t>Email</a:t>
            </a:r>
            <a:r>
              <a:rPr lang="en-US" sz="2000" b="0"/>
              <a:t> </a:t>
            </a:r>
            <a:r>
              <a:rPr lang="en-US" sz="2000" b="0" u="sng"/>
              <a:t>one time each</a:t>
            </a:r>
            <a:r>
              <a:rPr lang="en-US" sz="2000" b="0"/>
              <a:t> from the left-hand column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1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670E62A6-1F46-C535-D7EE-C365FCA74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5BA64CDA-553D-96B9-0691-7A058FFD3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Scroll Down The Left-Hand Column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8C98BE-B2B4-BDE2-8EF5-A2B755F1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49" y="1784858"/>
            <a:ext cx="8751501" cy="4419578"/>
          </a:xfrm>
          <a:prstGeom prst="rect">
            <a:avLst/>
          </a:prstGeom>
        </p:spPr>
      </p:pic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E722685D-8727-8A9C-5380-B7118FB017EF}"/>
              </a:ext>
            </a:extLst>
          </p:cNvPr>
          <p:cNvSpPr txBox="1">
            <a:spLocks/>
          </p:cNvSpPr>
          <p:nvPr/>
        </p:nvSpPr>
        <p:spPr>
          <a:xfrm>
            <a:off x="1777509" y="1069218"/>
            <a:ext cx="8636979" cy="766968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35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5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/>
              <a:t>Add </a:t>
            </a:r>
            <a:r>
              <a:rPr lang="en-US" sz="2000"/>
              <a:t>Long Text</a:t>
            </a:r>
            <a:r>
              <a:rPr lang="en-US" sz="2000" b="0"/>
              <a:t> once, then add 2 </a:t>
            </a:r>
            <a:r>
              <a:rPr lang="en-US" sz="2000"/>
              <a:t>dropdown menus</a:t>
            </a:r>
            <a:r>
              <a:rPr lang="en-US" sz="2000" b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0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1B1DBF0E-C730-50F6-79C2-FDC4B3E8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08935B14-025C-41BD-5417-F41D18819C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505802"/>
            <a:ext cx="9753599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Think of the user(s) who you want to SEND your emails </a:t>
            </a:r>
            <a:r>
              <a:rPr lang="en-US" sz="2400" b="0" i="1"/>
              <a:t>(From: youruser@yourdomain.com)</a:t>
            </a:r>
            <a:endParaRPr sz="2400" b="0" i="1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354E9E03-D003-58C8-CEED-0629645446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2719754"/>
            <a:ext cx="12192000" cy="394896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/>
              <a:t>Example: </a:t>
            </a:r>
            <a:r>
              <a:rPr lang="en-US">
                <a:hlinkClick r:id="rId3"/>
              </a:rPr>
              <a:t>noreply@yourdomain.com</a:t>
            </a: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For instance, mine is </a:t>
            </a:r>
            <a:r>
              <a:rPr lang="en-US">
                <a:hlinkClick r:id="rId4"/>
              </a:rPr>
              <a:t>noreply@vonohi.com</a:t>
            </a:r>
            <a:endParaRPr lang="en-US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 i="1"/>
              <a:t>To bypass SPF checks, the domain name is required.</a:t>
            </a:r>
          </a:p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7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F5AA9E7-2D4F-2F08-B32A-C8F7C511B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65635A9F-FA74-8999-E3C4-EAA76440B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Rename The 1</a:t>
            </a:r>
            <a:r>
              <a:rPr lang="en-US" b="0" baseline="30000"/>
              <a:t>st</a:t>
            </a:r>
            <a:r>
              <a:rPr lang="en-US" b="0"/>
              <a:t> Dropdown to </a:t>
            </a:r>
            <a:r>
              <a:rPr lang="en-US" i="1"/>
              <a:t>Sender</a:t>
            </a:r>
            <a:r>
              <a:rPr lang="en-US"/>
              <a:t>, </a:t>
            </a:r>
            <a:r>
              <a:rPr lang="en-US" b="0"/>
              <a:t>and add </a:t>
            </a:r>
            <a:r>
              <a:rPr lang="en-US" b="0">
                <a:hlinkClick r:id="rId3"/>
              </a:rPr>
              <a:t>youruser@yourdomain.com</a:t>
            </a:r>
            <a:r>
              <a:rPr lang="en-US" b="0"/>
              <a:t> as an option</a:t>
            </a:r>
            <a:br>
              <a:rPr lang="en-US"/>
            </a:br>
            <a:r>
              <a:rPr lang="en-US" sz="1600" b="0" i="1"/>
              <a:t>Exclude the email in parentheses. You may optionally add more than one.</a:t>
            </a:r>
            <a:endParaRPr b="0" i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E3086D-B671-B0E2-9815-542B9070A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447" y="2250168"/>
            <a:ext cx="9037106" cy="43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EEBFB0E5-7857-22E9-E3AD-7F64B74EC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FC47D711-3ED8-4A89-1349-CF8B82405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Craft your </a:t>
            </a:r>
            <a:r>
              <a:rPr lang="en-US" sz="3200"/>
              <a:t>“Malicious Link” </a:t>
            </a:r>
            <a:r>
              <a:rPr lang="en-US" sz="3200" b="0"/>
              <a:t>and use it as an option for the </a:t>
            </a:r>
            <a:r>
              <a:rPr lang="en-US" sz="3200"/>
              <a:t>Landing Page URL</a:t>
            </a:r>
            <a:br>
              <a:rPr lang="en-US" sz="3200"/>
            </a:b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2EEE290-0562-6913-726D-48910C155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327" y="1825626"/>
            <a:ext cx="8943345" cy="4351199"/>
          </a:xfrm>
          <a:prstGeom prst="rect">
            <a:avLst/>
          </a:prstGeom>
        </p:spPr>
      </p:pic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3EA650BE-C44B-45A0-8C4A-16D6CAAC7D48}"/>
              </a:ext>
            </a:extLst>
          </p:cNvPr>
          <p:cNvSpPr txBox="1">
            <a:spLocks/>
          </p:cNvSpPr>
          <p:nvPr/>
        </p:nvSpPr>
        <p:spPr>
          <a:xfrm>
            <a:off x="1777509" y="1069218"/>
            <a:ext cx="8636979" cy="766968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35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5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 i="1"/>
              <a:t>Exclude the email in parentheses. Ex: </a:t>
            </a:r>
            <a:r>
              <a:rPr lang="en-US" sz="2000" i="1"/>
              <a:t>https://</a:t>
            </a:r>
            <a:r>
              <a:rPr lang="en-US" sz="2000" i="1" err="1"/>
              <a:t>vonohi.com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8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6A49ED7-F5AB-6BF8-B519-67A802D5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4177A775-DAC9-82DB-1A53-2248587EC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Now that the form is finished, navigate to </a:t>
            </a:r>
            <a:r>
              <a:rPr lang="en-US" sz="3200"/>
              <a:t>Settings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B42E3E-3591-B0D2-3FE7-3FFE417B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95" y="1812346"/>
            <a:ext cx="8952610" cy="39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67365E02-DFD2-20E3-534D-F237E163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A86C8B40-E1E2-FBD2-FE8C-7558CE7936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Select </a:t>
            </a:r>
            <a:r>
              <a:rPr lang="en-US" i="1"/>
              <a:t>Emails</a:t>
            </a:r>
            <a:r>
              <a:rPr lang="en-US"/>
              <a:t> </a:t>
            </a:r>
            <a:r>
              <a:rPr lang="en-US" b="0"/>
              <a:t>on the left-hand column</a:t>
            </a:r>
            <a:endParaRPr b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A7AE77-40BD-5E49-36AF-8D634EA5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94" y="1540453"/>
            <a:ext cx="9096211" cy="44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67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8AE59946-DD2E-B34E-B92F-2964474A4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E2B1C304-8FC4-7446-3600-F989CFE59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What You Need</a:t>
            </a:r>
            <a:endParaRPr sz="3200"/>
          </a:p>
        </p:txBody>
      </p:sp>
      <p:sp>
        <p:nvSpPr>
          <p:cNvPr id="131" name="Google Shape;131;p24">
            <a:extLst>
              <a:ext uri="{FF2B5EF4-FFF2-40B4-BE49-F238E27FC236}">
                <a16:creationId xmlns:a16="http://schemas.microsoft.com/office/drawing/2014/main" id="{370A845C-74FD-BD55-FABE-2A4564839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3600" b="0" i="0">
                <a:effectLst/>
                <a:latin typeface="-apple-system"/>
              </a:rPr>
              <a:t>Zapier account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>
                <a:latin typeface="-apple-system"/>
              </a:rPr>
              <a:t>JotForm account</a:t>
            </a:r>
            <a:endParaRPr lang="en-US" sz="3600" b="0" i="0">
              <a:effectLst/>
              <a:latin typeface="-apple-system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0" i="0">
                <a:effectLst/>
                <a:latin typeface="-apple-system"/>
              </a:rPr>
              <a:t>Unused domain name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>
                <a:latin typeface="-apple-system"/>
              </a:rPr>
              <a:t>OpenAI API Account</a:t>
            </a:r>
            <a:endParaRPr lang="en-US" sz="3600" b="0" i="0">
              <a:effectLst/>
              <a:latin typeface="-apple-system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3600" b="0" i="0" err="1">
                <a:effectLst/>
                <a:latin typeface="-apple-system"/>
              </a:rPr>
              <a:t>MailGun</a:t>
            </a:r>
            <a:r>
              <a:rPr lang="en-US" sz="3600" b="0" i="0">
                <a:effectLst/>
                <a:latin typeface="-apple-system"/>
              </a:rPr>
              <a:t> Account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210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C4E030F-A400-766D-746A-FDEB9055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BB832005-2C06-8FC3-0D69-EA51608795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Delete both options</a:t>
            </a:r>
            <a:endParaRPr sz="16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00C8F2-78B1-7668-856D-CEA8637D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02" y="1992739"/>
            <a:ext cx="8679996" cy="4187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FFFA2E-6631-AE11-E560-2BFA0AF2CC5F}"/>
              </a:ext>
            </a:extLst>
          </p:cNvPr>
          <p:cNvSpPr txBox="1"/>
          <p:nvPr/>
        </p:nvSpPr>
        <p:spPr>
          <a:xfrm>
            <a:off x="1612979" y="1151486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/>
              <a:t>Deleting both is optional but will prevent you from receiving notification emails. </a:t>
            </a:r>
            <a:r>
              <a:rPr lang="en-US" sz="1600"/>
              <a:t>Make sure to delete the Autoresponder option</a:t>
            </a:r>
            <a:r>
              <a:rPr lang="en-US" sz="1600" b="0"/>
              <a:t> so the user doesn’t receive an email from JotForm.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49745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4EE73E9-90C6-3FCB-FB28-7AD12949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7E42BA00-2415-B24D-5D57-B1C3B4D58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638" y="207201"/>
            <a:ext cx="7828722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Select</a:t>
            </a:r>
            <a:r>
              <a:rPr lang="en-US" sz="3200"/>
              <a:t> Publish </a:t>
            </a:r>
            <a:r>
              <a:rPr lang="en-US" sz="3200" b="0"/>
              <a:t>and</a:t>
            </a:r>
            <a:r>
              <a:rPr lang="en-US" sz="3200"/>
              <a:t> </a:t>
            </a:r>
            <a:r>
              <a:rPr lang="en-US" sz="3200" b="0"/>
              <a:t>click</a:t>
            </a:r>
            <a:r>
              <a:rPr lang="en-US" sz="3200"/>
              <a:t> Open In New Tab</a:t>
            </a:r>
            <a:endParaRPr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2ED93-2C9A-FA43-977E-6F0BDC2E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32" y="1599750"/>
            <a:ext cx="9742533" cy="46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9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F0D05F9-2FF8-25D4-7698-D4B31C7B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7ABC0A3A-9450-EE93-C06C-5251145BE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Result</a:t>
            </a:r>
            <a:endParaRPr b="0" i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3FF585D-CD67-A7FE-35F5-8D4F742A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85" y="1908060"/>
            <a:ext cx="9274629" cy="4186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C42A75-9DD3-1976-FA8E-265392669749}"/>
              </a:ext>
            </a:extLst>
          </p:cNvPr>
          <p:cNvSpPr txBox="1"/>
          <p:nvPr/>
        </p:nvSpPr>
        <p:spPr>
          <a:xfrm>
            <a:off x="3046106" y="1204227"/>
            <a:ext cx="609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/>
              <a:t>Leave this page open for now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12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21D4B41-E339-FBD4-A8FD-1F6770A19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FAD4F3A5-804A-2674-7061-E7A033028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Setup </a:t>
            </a:r>
            <a:r>
              <a:rPr lang="en-US" sz="3200" err="1"/>
              <a:t>OpenAI</a:t>
            </a:r>
            <a:r>
              <a:rPr lang="en-US" sz="3200"/>
              <a:t> </a:t>
            </a:r>
            <a:endParaRPr sz="16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E7E853-F6F4-7D96-162E-5F923BAC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879" y="1900647"/>
            <a:ext cx="8718242" cy="4276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DA4A12-ED30-29A7-B244-DDF59F443BA8}"/>
              </a:ext>
            </a:extLst>
          </p:cNvPr>
          <p:cNvSpPr txBox="1"/>
          <p:nvPr/>
        </p:nvSpPr>
        <p:spPr>
          <a:xfrm>
            <a:off x="3046107" y="1241738"/>
            <a:ext cx="609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/>
              <a:t>Head to </a:t>
            </a:r>
            <a:r>
              <a:rPr lang="en-US" sz="1800">
                <a:hlinkClick r:id="rId4"/>
              </a:rPr>
              <a:t>platform.openai.com</a:t>
            </a:r>
            <a:r>
              <a:rPr lang="en-US" sz="1800"/>
              <a:t>, </a:t>
            </a:r>
            <a:r>
              <a:rPr lang="en-US" sz="1800" b="0"/>
              <a:t>click</a:t>
            </a:r>
            <a:r>
              <a:rPr lang="en-US" sz="1800"/>
              <a:t> </a:t>
            </a:r>
            <a:r>
              <a:rPr lang="en-US" sz="1800" i="1"/>
              <a:t>Login</a:t>
            </a:r>
            <a:r>
              <a:rPr lang="en-US" sz="1800" b="0" i="1"/>
              <a:t> </a:t>
            </a:r>
            <a:r>
              <a:rPr lang="en-US" sz="1800" b="0"/>
              <a:t>and select </a:t>
            </a:r>
            <a:r>
              <a:rPr lang="en-US" sz="1800" i="1"/>
              <a:t>API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31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7B7C148-6250-9665-F929-5B7FA74CF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D474CFAD-7441-C705-A782-0EAD114B1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Click </a:t>
            </a:r>
            <a:r>
              <a:rPr lang="en-US" sz="3200"/>
              <a:t>Sign Up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DCE283-DDD4-42EE-1E00-E8306D7DE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28" y="1540155"/>
            <a:ext cx="9441943" cy="45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4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E0C8B82-2847-4FEB-C26F-E9B7851C3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CA3E23CE-A105-2638-25A5-10E532AA2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Your Account</a:t>
            </a:r>
            <a:endParaRPr/>
          </a:p>
        </p:txBody>
      </p:sp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3E579F9C-0DE9-CE04-C642-25FB11420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56" y="1951101"/>
            <a:ext cx="8255488" cy="3983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5EB23-CCBA-0577-63E4-FDE81053B45D}"/>
              </a:ext>
            </a:extLst>
          </p:cNvPr>
          <p:cNvSpPr txBox="1"/>
          <p:nvPr/>
        </p:nvSpPr>
        <p:spPr>
          <a:xfrm>
            <a:off x="2851110" y="1251748"/>
            <a:ext cx="6099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/>
              <a:t>Verify your Email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0881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E8D17781-B75D-9A77-91FD-DCDEF965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9277B5E7-F2E2-E069-622D-995E00ED2F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4073" y="-547"/>
            <a:ext cx="8623852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OpenAI will have you create your first </a:t>
            </a:r>
            <a:r>
              <a:rPr lang="en-US" sz="3200"/>
              <a:t>API Key</a:t>
            </a:r>
            <a:endParaRPr sz="320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7DC12D-23D6-9E26-6998-302B8685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732" y="2308498"/>
            <a:ext cx="7910535" cy="3743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38522E-067B-1083-6F67-F15428AFC44E}"/>
              </a:ext>
            </a:extLst>
          </p:cNvPr>
          <p:cNvSpPr txBox="1"/>
          <p:nvPr/>
        </p:nvSpPr>
        <p:spPr>
          <a:xfrm>
            <a:off x="2993098" y="1638518"/>
            <a:ext cx="609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/>
              <a:t>Name: </a:t>
            </a:r>
            <a:r>
              <a:rPr lang="en-US" sz="1800" i="1"/>
              <a:t>Zapier</a:t>
            </a:r>
            <a:r>
              <a:rPr lang="en-US" i="1"/>
              <a:t>                 </a:t>
            </a:r>
            <a:r>
              <a:rPr lang="en-US" sz="1800" b="0" i="1"/>
              <a:t>Project Name: </a:t>
            </a:r>
            <a:r>
              <a:rPr lang="en-US" sz="1800" i="1"/>
              <a:t>Zapier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14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8DBAFA18-3EBC-B306-C509-45D9CE6F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2F522101-6244-122D-BF2F-97BD4CE37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5818" y="0"/>
            <a:ext cx="8260364" cy="163971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Copy your </a:t>
            </a:r>
            <a:r>
              <a:rPr lang="en-US" sz="3200"/>
              <a:t>API Key </a:t>
            </a:r>
            <a:r>
              <a:rPr lang="en-US" sz="3200" b="0"/>
              <a:t>and head back over to Zapier</a:t>
            </a:r>
            <a:endParaRPr sz="3200" b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D01E0E-1438-3596-D9B6-D0B1EBD4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74" y="1639710"/>
            <a:ext cx="8974052" cy="43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52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C00FD60D-F257-8068-EB1E-6EAC8C87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94DDF02F-8F98-8CFC-0621-BBC1B2F55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439" y="0"/>
            <a:ext cx="7857119" cy="14863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Click on your </a:t>
            </a:r>
            <a:r>
              <a:rPr lang="en-US" sz="3200" i="1"/>
              <a:t>action </a:t>
            </a:r>
            <a:r>
              <a:rPr lang="en-US" sz="3200"/>
              <a:t>step </a:t>
            </a:r>
            <a:r>
              <a:rPr lang="en-US" sz="2800"/>
              <a:t>(the 2</a:t>
            </a:r>
            <a:r>
              <a:rPr lang="en-US" sz="2800" baseline="30000"/>
              <a:t>nd</a:t>
            </a:r>
            <a:r>
              <a:rPr lang="en-US" sz="2800"/>
              <a:t> box)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35EDEA-AB04-84E8-D1E5-E17F56513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83" y="1611312"/>
            <a:ext cx="9503229" cy="45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B007BF92-1CE9-2C72-6C1B-5A5CFF74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A4315450-F0B7-9A17-EBBB-D096575F1E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Search for and select the </a:t>
            </a:r>
            <a:r>
              <a:rPr lang="en-US" sz="3200" i="1"/>
              <a:t>ChatGPT</a:t>
            </a:r>
            <a:r>
              <a:rPr lang="en-US" sz="3200"/>
              <a:t> </a:t>
            </a:r>
            <a:r>
              <a:rPr lang="en-US" sz="3200" b="0"/>
              <a:t>app</a:t>
            </a:r>
            <a:endParaRPr sz="3200" b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DB3A74-3E2F-61BC-B6B1-D62752B27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410" y="1558688"/>
            <a:ext cx="9103179" cy="43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6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3E770B31-E586-0B7D-2B68-A0C2A3448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863735FE-0CAF-CCA9-BFAC-D98DC4A89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To My GitHub</a:t>
            </a:r>
            <a:endParaRPr/>
          </a:p>
        </p:txBody>
      </p:sp>
      <p:sp>
        <p:nvSpPr>
          <p:cNvPr id="4" name="Google Shape;131;p24">
            <a:extLst>
              <a:ext uri="{FF2B5EF4-FFF2-40B4-BE49-F238E27FC236}">
                <a16:creationId xmlns:a16="http://schemas.microsoft.com/office/drawing/2014/main" id="{AFE7AD03-F477-C58F-CBAA-8710733AA1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67098" y="5636482"/>
            <a:ext cx="5257800" cy="7951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https://github.com/LukeDexterIO/Slingshot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E554A-DBDF-24C6-B870-585EC7E0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68" y="1786370"/>
            <a:ext cx="3285260" cy="32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6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65FAB356-341B-823C-A1F2-562838E2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9410E970-D1EE-526B-ABEF-EAF799031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3912" y="0"/>
            <a:ext cx="9504175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Select the </a:t>
            </a:r>
            <a:r>
              <a:rPr lang="en-US" sz="3200"/>
              <a:t>Action</a:t>
            </a:r>
            <a:r>
              <a:rPr lang="en-US" sz="3200" i="1"/>
              <a:t> </a:t>
            </a:r>
            <a:r>
              <a:rPr lang="en-US" sz="3200"/>
              <a:t>Event </a:t>
            </a:r>
            <a:r>
              <a:rPr lang="en-US" sz="3200" b="0"/>
              <a:t>and choose </a:t>
            </a:r>
            <a:r>
              <a:rPr lang="en-US" sz="3200"/>
              <a:t>Conversation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BD85D8-C077-06D9-B5EC-56E1E4AC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31" y="1690825"/>
            <a:ext cx="9250136" cy="44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76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BD9496B-025C-914B-9781-332B602F1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4CFC351A-1631-2B42-7F06-FEB2BA25E6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Select the Account. A popup will appear. Paste the </a:t>
            </a:r>
            <a:r>
              <a:rPr lang="en-US" sz="3200"/>
              <a:t>API Key </a:t>
            </a:r>
            <a:r>
              <a:rPr lang="en-US" sz="3200" b="0"/>
              <a:t>from ChatGPT and </a:t>
            </a:r>
            <a:r>
              <a:rPr lang="en-US" sz="3200"/>
              <a:t>continue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97392F-C90E-829D-26A4-12F8E4F7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95" y="1662342"/>
            <a:ext cx="9923810" cy="46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20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DB7EDD4-ECF8-9B24-F42C-F77E2288C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4EB95FAA-2367-D72D-19FE-90865D5BB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 </a:t>
            </a:r>
            <a:r>
              <a:rPr lang="en-US" b="0"/>
              <a:t>to the</a:t>
            </a:r>
            <a:r>
              <a:rPr lang="en-US"/>
              <a:t> Configuration tab</a:t>
            </a:r>
            <a:endParaRPr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761E08-6B4C-9A75-D5E7-E4BD7811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07" y="1728843"/>
            <a:ext cx="9421586" cy="45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31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F972B287-1712-844D-EDF5-B0C2BDD2E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B6070882-CB22-844D-8B54-C0BCFD5E1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Prompts Are On My GitHub</a:t>
            </a:r>
            <a:endParaRPr dirty="0"/>
          </a:p>
        </p:txBody>
      </p:sp>
      <p:sp>
        <p:nvSpPr>
          <p:cNvPr id="4" name="Google Shape;131;p24">
            <a:extLst>
              <a:ext uri="{FF2B5EF4-FFF2-40B4-BE49-F238E27FC236}">
                <a16:creationId xmlns:a16="http://schemas.microsoft.com/office/drawing/2014/main" id="{34F3C05E-CC2F-12AF-C370-82D08ADB6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67098" y="5636482"/>
            <a:ext cx="5257800" cy="7951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https://github.com/LukeDexterIO/Slingshot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8F9F5-F3A6-148C-E4DF-0008ED64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68" y="1786370"/>
            <a:ext cx="3285260" cy="32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1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CB898522-7287-5E2C-8C62-F1E7D0537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DBD7B81D-F1CD-BF8B-0E93-A39754510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0585" y="0"/>
            <a:ext cx="9350829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Copy &amp; Paste the </a:t>
            </a:r>
            <a:r>
              <a:rPr lang="en-US" sz="3200"/>
              <a:t>Email Body </a:t>
            </a:r>
            <a:r>
              <a:rPr lang="en-US" sz="3200" b="0"/>
              <a:t>prompt under </a:t>
            </a:r>
            <a:r>
              <a:rPr lang="en-US" sz="3200"/>
              <a:t>User Message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7EE332-A063-F36B-2F62-A513726D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12" y="1690825"/>
            <a:ext cx="9139174" cy="44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53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F2D367A-7A15-A9D0-783B-AB49C162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1FAA17B6-8FA5-EFFE-3492-013C63FDC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Click anywhere on our </a:t>
            </a:r>
            <a:r>
              <a:rPr lang="en-US" sz="3200"/>
              <a:t>Trigger Event (the 1</a:t>
            </a:r>
            <a:r>
              <a:rPr lang="en-US" sz="3200" baseline="30000"/>
              <a:t>st</a:t>
            </a:r>
            <a:r>
              <a:rPr lang="en-US" sz="3200"/>
              <a:t> step)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4E00DE-AAB8-CBB1-AABD-611F9826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58" y="1690825"/>
            <a:ext cx="9378483" cy="4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27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BA3704BD-D678-708C-0495-D38D9124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3A805F28-4110-034F-054A-ECF0C5712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Search the app library as previously mentioned and select </a:t>
            </a:r>
            <a:r>
              <a:rPr lang="en-US" sz="3200"/>
              <a:t>JotForm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8F7A2B-C0CC-996A-1DCC-97BE4345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31" y="2440535"/>
            <a:ext cx="8060936" cy="3870596"/>
          </a:xfrm>
          <a:prstGeom prst="rect">
            <a:avLst/>
          </a:prstGeom>
        </p:spPr>
      </p:pic>
      <p:sp>
        <p:nvSpPr>
          <p:cNvPr id="3" name="Google Shape;131;p24">
            <a:extLst>
              <a:ext uri="{FF2B5EF4-FFF2-40B4-BE49-F238E27FC236}">
                <a16:creationId xmlns:a16="http://schemas.microsoft.com/office/drawing/2014/main" id="{5D20C277-E372-2AB9-7FFF-6390B898FC1E}"/>
              </a:ext>
            </a:extLst>
          </p:cNvPr>
          <p:cNvSpPr txBox="1">
            <a:spLocks/>
          </p:cNvSpPr>
          <p:nvPr/>
        </p:nvSpPr>
        <p:spPr>
          <a:xfrm>
            <a:off x="1777509" y="1443649"/>
            <a:ext cx="8636979" cy="766968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35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5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 i="1"/>
              <a:t>Trigger Event: </a:t>
            </a:r>
            <a:r>
              <a:rPr lang="en-US" sz="2000" i="1"/>
              <a:t>New Submission</a:t>
            </a:r>
            <a:br>
              <a:rPr lang="en-US" sz="2000" i="1"/>
            </a:br>
            <a:r>
              <a:rPr lang="en-US" sz="2000" b="0" i="1"/>
              <a:t>Add your account by clicking </a:t>
            </a:r>
            <a:r>
              <a:rPr lang="en-US" sz="2000" i="1"/>
              <a:t>Sign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60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82D13BF-6436-4219-2C14-37C61DD8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17370864-B803-1682-C57D-5F56E7513E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Once your JotForm account is setup</a:t>
            </a:r>
            <a:endParaRPr sz="3200" b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887799-3A46-516E-48F9-B9BC67C8D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889" y="1791548"/>
            <a:ext cx="9718222" cy="4683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0D700A-1FAD-D04C-C990-977724E49AC6}"/>
              </a:ext>
            </a:extLst>
          </p:cNvPr>
          <p:cNvSpPr txBox="1"/>
          <p:nvPr/>
        </p:nvSpPr>
        <p:spPr>
          <a:xfrm>
            <a:off x="2510503" y="1204227"/>
            <a:ext cx="7170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/>
              <a:t>Head to the </a:t>
            </a:r>
            <a:r>
              <a:rPr lang="en-US"/>
              <a:t>Configuration Tab </a:t>
            </a:r>
            <a:r>
              <a:rPr lang="en-US" b="0"/>
              <a:t>and select the form we created earlier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89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52FF8276-39A6-0008-2951-B34E2F5C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C15847BF-B565-BA7B-ABF7-C9C6800B4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0220" y="0"/>
            <a:ext cx="9231559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Go to your JotForm and input your personal details</a:t>
            </a:r>
            <a:endParaRPr sz="3200" i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6245FA-3716-FC4B-7D57-3509A032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34" y="2413467"/>
            <a:ext cx="8840932" cy="3970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D1A33-EE66-79D6-0F03-A7B6D08787B8}"/>
              </a:ext>
            </a:extLst>
          </p:cNvPr>
          <p:cNvSpPr txBox="1"/>
          <p:nvPr/>
        </p:nvSpPr>
        <p:spPr>
          <a:xfrm>
            <a:off x="3046106" y="1539712"/>
            <a:ext cx="6099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/>
              <a:t>We will create a dummy submission to further implement our form. Use a personal email.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20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F22F82E1-5C95-BB2E-B728-2F5D173D3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4CFCFAF4-851B-CD8A-434A-333C1B113F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Back in Zapier, head to our JotForm’s </a:t>
            </a:r>
            <a:r>
              <a:rPr lang="en-US" sz="3200"/>
              <a:t>Test Tab </a:t>
            </a:r>
            <a:r>
              <a:rPr lang="en-US" sz="3200" b="0"/>
              <a:t>and click </a:t>
            </a:r>
            <a:r>
              <a:rPr lang="en-US" sz="3200"/>
              <a:t>Find New Records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46F222-F77E-4E34-C5F6-CDD5C2D2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04" y="2315187"/>
            <a:ext cx="8392392" cy="4087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8C8BF-FF18-E2E1-959E-B2EF6ACDF86F}"/>
              </a:ext>
            </a:extLst>
          </p:cNvPr>
          <p:cNvSpPr txBox="1"/>
          <p:nvPr/>
        </p:nvSpPr>
        <p:spPr>
          <a:xfrm>
            <a:off x="2532111" y="1633674"/>
            <a:ext cx="7127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/>
              <a:t>Select the most recent record, which is the form we just submitted.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8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B708-F582-3C23-B3AC-0557C46C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Zapier Primer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D5E7B2-093D-454C-53D2-2C00A26E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47" y="1889301"/>
            <a:ext cx="9040702" cy="4400129"/>
          </a:xfrm>
          <a:prstGeom prst="rect">
            <a:avLst/>
          </a:prstGeom>
        </p:spPr>
      </p:pic>
      <p:sp>
        <p:nvSpPr>
          <p:cNvPr id="5" name="Google Shape;131;p24">
            <a:extLst>
              <a:ext uri="{FF2B5EF4-FFF2-40B4-BE49-F238E27FC236}">
                <a16:creationId xmlns:a16="http://schemas.microsoft.com/office/drawing/2014/main" id="{AEE8B5FB-2521-649E-4BF5-AC473183B74B}"/>
              </a:ext>
            </a:extLst>
          </p:cNvPr>
          <p:cNvSpPr txBox="1">
            <a:spLocks/>
          </p:cNvSpPr>
          <p:nvPr/>
        </p:nvSpPr>
        <p:spPr>
          <a:xfrm>
            <a:off x="1777509" y="998578"/>
            <a:ext cx="8636979" cy="766968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35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5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/>
              <a:t>Head over to </a:t>
            </a:r>
            <a:r>
              <a:rPr lang="en-US">
                <a:hlinkClick r:id="rId3"/>
              </a:rPr>
              <a:t>zapier.com/pricing</a:t>
            </a:r>
            <a:r>
              <a:rPr lang="en-US"/>
              <a:t>, select the </a:t>
            </a:r>
            <a:r>
              <a:rPr lang="en-US" b="1"/>
              <a:t>Free tier</a:t>
            </a:r>
            <a:r>
              <a:rPr lang="en-US"/>
              <a:t>, and create an account. We will be taking advantage of their </a:t>
            </a:r>
            <a:r>
              <a:rPr lang="en-US" b="1"/>
              <a:t>14-day free premium trial</a:t>
            </a:r>
            <a:r>
              <a:rPr lang="en-US"/>
              <a:t>.</a:t>
            </a:r>
          </a:p>
          <a:p>
            <a:pPr>
              <a:lnSpc>
                <a:spcPct val="120000"/>
              </a:lnSpc>
            </a:pPr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99268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C369895F-E6DC-61B2-735C-FBE15B7DB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C472B1A8-54C2-7BAC-6631-446214F10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Zapier </a:t>
            </a:r>
            <a:r>
              <a:rPr lang="en-US" sz="3200" err="1"/>
              <a:t>ActioN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D9E82DF-6EE1-43FD-F30C-95FE9159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8" y="1810095"/>
            <a:ext cx="7002236" cy="3409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A20A9-8205-58C7-25DA-E3812C96064B}"/>
              </a:ext>
            </a:extLst>
          </p:cNvPr>
          <p:cNvSpPr txBox="1"/>
          <p:nvPr/>
        </p:nvSpPr>
        <p:spPr>
          <a:xfrm>
            <a:off x="7633252" y="1810095"/>
            <a:ext cx="424259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/>
              <a:t>Now things get interesting. Click on our 2</a:t>
            </a:r>
            <a:r>
              <a:rPr lang="en-US" sz="1800" b="0" i="1" baseline="30000"/>
              <a:t>nd</a:t>
            </a:r>
            <a:r>
              <a:rPr lang="en-US" sz="1800" b="0" i="1"/>
              <a:t> step (</a:t>
            </a:r>
            <a:r>
              <a:rPr lang="en-US" sz="1800" b="0" i="1" err="1"/>
              <a:t>ChatGPT</a:t>
            </a:r>
            <a:r>
              <a:rPr lang="en-US" sz="1800" b="0" i="1"/>
              <a:t>) and navigate to the </a:t>
            </a:r>
            <a:r>
              <a:rPr lang="en-US" sz="1800" i="1"/>
              <a:t>Configure</a:t>
            </a:r>
            <a:r>
              <a:rPr lang="en-US" sz="1800" b="0" i="1"/>
              <a:t> tab. Copy and paste the </a:t>
            </a:r>
            <a:r>
              <a:rPr lang="en-US" sz="1800" i="1"/>
              <a:t>Email Body</a:t>
            </a:r>
            <a:r>
              <a:rPr lang="en-US" sz="1800" b="0" i="1"/>
              <a:t> prompt from my GitHub into the </a:t>
            </a:r>
            <a:r>
              <a:rPr lang="en-US" sz="1800" i="1"/>
              <a:t>User Message</a:t>
            </a:r>
            <a:r>
              <a:rPr lang="en-US" sz="1800" b="0" i="1"/>
              <a:t> box if you haven’t already. Click the </a:t>
            </a:r>
            <a:r>
              <a:rPr lang="en-US" sz="2800" i="1"/>
              <a:t>+</a:t>
            </a:r>
            <a:r>
              <a:rPr lang="en-US" sz="1800" b="0" i="1"/>
              <a:t> sign in the top right to input the </a:t>
            </a:r>
            <a:r>
              <a:rPr lang="en-US" sz="1800" i="1"/>
              <a:t>Target</a:t>
            </a:r>
            <a:r>
              <a:rPr lang="en-US" sz="1800" b="0" i="1"/>
              <a:t> </a:t>
            </a:r>
            <a:r>
              <a:rPr lang="en-US" sz="1800" i="1"/>
              <a:t>Name</a:t>
            </a:r>
            <a:r>
              <a:rPr lang="en-US" sz="1800" b="0" i="1"/>
              <a:t> variable from JotForm.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5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3410522-EC18-D72A-4043-7BA07458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044FC00B-F499-328B-EB97-900B8703D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Result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E1CAD05-8579-8226-065A-2D062F93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07" y="1377005"/>
            <a:ext cx="10084385" cy="487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3207356-76B5-2248-7882-E51BA008A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1749357A-A005-5EB6-0FF9-65DF869DF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/>
              <a:t>Funnel in the </a:t>
            </a:r>
            <a:r>
              <a:rPr lang="en-US" sz="2400"/>
              <a:t>Target Description </a:t>
            </a:r>
            <a:r>
              <a:rPr lang="en-US" sz="2400" b="0"/>
              <a:t>and</a:t>
            </a:r>
            <a:r>
              <a:rPr lang="en-US" sz="2400"/>
              <a:t> Landing Page URL </a:t>
            </a:r>
            <a:r>
              <a:rPr lang="en-US" sz="2400" b="0"/>
              <a:t>into the bottom of the prompt</a:t>
            </a:r>
            <a:endParaRPr sz="2400" b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E76782D-7A22-B827-01A6-1B95B62E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57" y="1860956"/>
            <a:ext cx="8850086" cy="43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2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1F064461-0042-F9D7-BAB7-F7746FCFE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92212B4D-2A9D-EE2A-BB14-B9A5AD85CB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ChatGPT!</a:t>
            </a:r>
            <a:endParaRPr/>
          </a:p>
        </p:txBody>
      </p:sp>
      <p:pic>
        <p:nvPicPr>
          <p:cNvPr id="1028" name="Picture 4" descr="Chatgpt logo transparent background. 22841114 PNG">
            <a:extLst>
              <a:ext uri="{FF2B5EF4-FFF2-40B4-BE49-F238E27FC236}">
                <a16:creationId xmlns:a16="http://schemas.microsoft.com/office/drawing/2014/main" id="{0311878F-3218-43E6-0AB2-6F83BF9D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71" y="1706336"/>
            <a:ext cx="3403857" cy="344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837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7A2B858-C76F-0793-EBDA-F9D0BA60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A02D1073-D026-E94D-D2C0-27D345588A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7814" y="-178731"/>
            <a:ext cx="9456372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/>
              <a:t>Add another step, choose </a:t>
            </a:r>
            <a:r>
              <a:rPr lang="en-US" sz="2400"/>
              <a:t>ChatGPT. </a:t>
            </a:r>
            <a:r>
              <a:rPr lang="en-US" sz="2400" b="0"/>
              <a:t>This will be used to create our </a:t>
            </a:r>
            <a:r>
              <a:rPr lang="en-US" sz="2400"/>
              <a:t>Email Subject</a:t>
            </a:r>
            <a:endParaRPr sz="1200" b="0" i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3DBD1D-BDFB-CB55-164B-8C0FF35A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66" y="2168261"/>
            <a:ext cx="8384668" cy="4023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41003-1DDB-03D3-D566-E1BC17C7A617}"/>
              </a:ext>
            </a:extLst>
          </p:cNvPr>
          <p:cNvSpPr txBox="1"/>
          <p:nvPr/>
        </p:nvSpPr>
        <p:spPr>
          <a:xfrm>
            <a:off x="1856251" y="1198310"/>
            <a:ext cx="8206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/>
              <a:t>Copy &amp; Paste the </a:t>
            </a:r>
            <a:r>
              <a:rPr lang="en-US" sz="1800" i="1"/>
              <a:t>Email Subject </a:t>
            </a:r>
            <a:r>
              <a:rPr lang="en-US" sz="1800" b="0" i="1"/>
              <a:t>prompt from my GitHub. Funnel in the </a:t>
            </a:r>
            <a:r>
              <a:rPr lang="en-US" sz="1800" i="1"/>
              <a:t>Email </a:t>
            </a:r>
            <a:r>
              <a:rPr lang="en-US" sz="1800" i="1" u="sng"/>
              <a:t>Body</a:t>
            </a:r>
            <a:r>
              <a:rPr lang="en-US" sz="1800" i="1"/>
              <a:t> </a:t>
            </a:r>
            <a:r>
              <a:rPr lang="en-US" sz="1800" b="0" i="1"/>
              <a:t>reply from the previous step so it can create the subject from the reply.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3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5344A6B0-6EEF-2494-CF48-72D3849B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6076F90B-DD25-4665-FA03-E7278BCE73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/>
              <a:t>Repeat the same method for our 4</a:t>
            </a:r>
            <a:r>
              <a:rPr lang="en-US" sz="2400" b="0" baseline="30000"/>
              <a:t>th</a:t>
            </a:r>
            <a:r>
              <a:rPr lang="en-US" sz="2400" b="0"/>
              <a:t>  step. This time, we will </a:t>
            </a:r>
            <a:r>
              <a:rPr lang="en-US" sz="2400"/>
              <a:t>Convert our Email Body reply into HTML</a:t>
            </a:r>
            <a:endParaRPr sz="24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1781DB-59D6-04D0-532D-52B8FF18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74" y="2049481"/>
            <a:ext cx="8602052" cy="4176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6738E8-6805-4987-DB82-E0ADE1C1609B}"/>
              </a:ext>
            </a:extLst>
          </p:cNvPr>
          <p:cNvSpPr txBox="1"/>
          <p:nvPr/>
        </p:nvSpPr>
        <p:spPr>
          <a:xfrm>
            <a:off x="2853003" y="1389853"/>
            <a:ext cx="6485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/>
              <a:t>Use the </a:t>
            </a:r>
            <a:r>
              <a:rPr lang="en-US" sz="1800" i="1"/>
              <a:t>Convert Email Body To HTML </a:t>
            </a:r>
            <a:r>
              <a:rPr lang="en-US" sz="1800" b="0" i="1"/>
              <a:t>prompt on my 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58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373FD5F-7940-E928-BD42-875B6F1CA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B6E90B7C-939B-C0BC-3819-65CD916710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8598" y="-39757"/>
            <a:ext cx="9634804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For our 5</a:t>
            </a:r>
            <a:r>
              <a:rPr lang="en-US" sz="3200" b="0" baseline="30000"/>
              <a:t>th</a:t>
            </a:r>
            <a:r>
              <a:rPr lang="en-US" sz="3200" b="0"/>
              <a:t> and final step, select the </a:t>
            </a:r>
            <a:r>
              <a:rPr lang="en-US" sz="3200" err="1"/>
              <a:t>MailGun</a:t>
            </a:r>
            <a:r>
              <a:rPr lang="en-US" sz="3200"/>
              <a:t> App</a:t>
            </a:r>
            <a:endParaRPr sz="3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69D10E-316A-FC1A-5907-F8EDE9C6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95" y="1983144"/>
            <a:ext cx="8896410" cy="4276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A7897-2A87-DF08-EA1A-FA82D1D7D98F}"/>
              </a:ext>
            </a:extLst>
          </p:cNvPr>
          <p:cNvSpPr txBox="1"/>
          <p:nvPr/>
        </p:nvSpPr>
        <p:spPr>
          <a:xfrm>
            <a:off x="3046107" y="1456293"/>
            <a:ext cx="609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/>
              <a:t>Action Event: </a:t>
            </a:r>
            <a:r>
              <a:rPr lang="en-US" sz="1800" i="1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86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169F89A1-072B-A57D-41CB-0410AFFE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736872AC-D785-6D0C-9705-1B13ED328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3200" err="1"/>
              <a:t>MailGun</a:t>
            </a:r>
            <a:r>
              <a:rPr lang="en-US" sz="3200"/>
              <a:t> Setup</a:t>
            </a:r>
            <a:endParaRPr sz="32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AA08A9-9A80-87B2-3707-FBAF6C4C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399" y="2097167"/>
            <a:ext cx="8425202" cy="4134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F44F3-57C2-26ED-8397-8426FBE296D5}"/>
              </a:ext>
            </a:extLst>
          </p:cNvPr>
          <p:cNvSpPr txBox="1"/>
          <p:nvPr/>
        </p:nvSpPr>
        <p:spPr>
          <a:xfrm>
            <a:off x="2993098" y="1257929"/>
            <a:ext cx="6099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/>
              <a:t>Head over to </a:t>
            </a:r>
            <a:r>
              <a:rPr lang="en-US" sz="1800" b="0" i="1" err="1"/>
              <a:t>mailgun.com</a:t>
            </a:r>
            <a:r>
              <a:rPr lang="en-US" sz="1800" b="0" i="1"/>
              <a:t> and Sign Up</a:t>
            </a:r>
            <a:br>
              <a:rPr lang="en-US" sz="1800" b="0" i="1"/>
            </a:br>
            <a:r>
              <a:rPr lang="en-US" sz="1800" b="0" i="1">
                <a:hlinkClick r:id="rId4"/>
              </a:rPr>
              <a:t>signup.mailgun.com/new/signup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0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B58F546E-9972-3430-543F-2823A8D2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B9710DDC-84A2-32B2-B8CA-74AEFFCE0B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err="1"/>
              <a:t>MailGun</a:t>
            </a:r>
            <a:r>
              <a:rPr lang="en-US" sz="3200"/>
              <a:t> Setup</a:t>
            </a:r>
            <a:endParaRPr sz="3200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5CD01017-80BD-5DB6-AE16-121BD5EBE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209734"/>
            <a:ext cx="10515600" cy="900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3400"/>
              <a:t>Once in, navigate to the Left Hand Column &gt; </a:t>
            </a:r>
            <a:r>
              <a:rPr lang="en-US" sz="3400" b="1"/>
              <a:t>Send</a:t>
            </a:r>
            <a:r>
              <a:rPr lang="en-US" sz="3400"/>
              <a:t> &gt; </a:t>
            </a:r>
            <a:r>
              <a:rPr lang="en-US" sz="3400" b="1"/>
              <a:t>Sending</a:t>
            </a:r>
            <a:r>
              <a:rPr lang="en-US" sz="3400"/>
              <a:t> &gt; </a:t>
            </a:r>
            <a:r>
              <a:rPr lang="en-US" sz="3400" b="1"/>
              <a:t>Domains</a:t>
            </a:r>
            <a:r>
              <a:rPr lang="en-US" sz="3400"/>
              <a:t> &gt; </a:t>
            </a:r>
            <a:r>
              <a:rPr lang="en-US" sz="3400" b="1"/>
              <a:t>Add New Domain </a:t>
            </a:r>
          </a:p>
          <a:p>
            <a:pPr marL="0" indent="0" algn="ctr">
              <a:buNone/>
            </a:pPr>
            <a:r>
              <a:rPr lang="en-US" sz="2200" i="1"/>
              <a:t>Any default settings from here on out are fine.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FC3571-AF3B-65B4-BF64-A1E43CA7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13" y="2173476"/>
            <a:ext cx="8877573" cy="40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20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95CBAAEE-E9F2-A0D5-1FE9-491346FC8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0A103B29-7687-7DBF-6895-97AD44F70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err="1"/>
              <a:t>MailGun</a:t>
            </a:r>
            <a:r>
              <a:rPr lang="en-US" sz="3200"/>
              <a:t> Setup</a:t>
            </a:r>
            <a:endParaRPr sz="3200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0C787111-ED2D-4CFA-91CB-2B49DA30A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141580"/>
            <a:ext cx="10515600" cy="91414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/>
              <a:t>Head to your </a:t>
            </a:r>
            <a:r>
              <a:rPr lang="en-US" b="1"/>
              <a:t>domain provider </a:t>
            </a:r>
            <a:r>
              <a:rPr lang="en-US"/>
              <a:t>and add the DNS records provided by </a:t>
            </a:r>
            <a:r>
              <a:rPr lang="en-US" err="1"/>
              <a:t>MailGun</a:t>
            </a:r>
            <a:r>
              <a:rPr lang="en-US"/>
              <a:t>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0B7F14-9286-A11F-9EB8-86470C25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13" y="1934936"/>
            <a:ext cx="8877573" cy="41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94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5BF0-E164-B699-F427-196476C2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323F-5CED-88B0-44AB-8FBEACF2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Skip Through The Intro</a:t>
            </a:r>
          </a:p>
        </p:txBody>
      </p:sp>
      <p:sp>
        <p:nvSpPr>
          <p:cNvPr id="5" name="Google Shape;131;p24">
            <a:extLst>
              <a:ext uri="{FF2B5EF4-FFF2-40B4-BE49-F238E27FC236}">
                <a16:creationId xmlns:a16="http://schemas.microsoft.com/office/drawing/2014/main" id="{9BA2242D-8EE3-9425-1EBF-1DF0DC2CC67F}"/>
              </a:ext>
            </a:extLst>
          </p:cNvPr>
          <p:cNvSpPr txBox="1">
            <a:spLocks/>
          </p:cNvSpPr>
          <p:nvPr/>
        </p:nvSpPr>
        <p:spPr>
          <a:xfrm>
            <a:off x="1777509" y="876114"/>
            <a:ext cx="8636979" cy="766968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35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5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598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0"/>
              <a:t>Select </a:t>
            </a:r>
            <a:r>
              <a:rPr lang="en-US" sz="2000"/>
              <a:t>IT</a:t>
            </a:r>
            <a:r>
              <a:rPr lang="en-US" sz="2000" b="0"/>
              <a:t> for your role if you have no choice, it doesn’t matter.</a:t>
            </a:r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1A0344-3226-8977-71BB-F4B499EB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553"/>
          <a:stretch/>
        </p:blipFill>
        <p:spPr>
          <a:xfrm>
            <a:off x="1119554" y="1978041"/>
            <a:ext cx="4175429" cy="355237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AAA24F-360F-3185-E635-9098F358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825"/>
          <a:stretch/>
        </p:blipFill>
        <p:spPr>
          <a:xfrm>
            <a:off x="6897019" y="1978041"/>
            <a:ext cx="4216097" cy="35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81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8048EDC8-59B1-43F9-6564-D1182BB2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901F13B9-CBBC-2213-8F04-9D4C103168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Domain Value Example</a:t>
            </a:r>
            <a:endParaRPr sz="3200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8A2C35DC-8C5B-B0F3-3016-05A1DBAF4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03342" y="1204054"/>
            <a:ext cx="8385314" cy="8059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 sz="1600"/>
              <a:t>I purchased the vonohi.com domain using a </a:t>
            </a:r>
            <a:r>
              <a:rPr lang="en-US" sz="1600" err="1"/>
              <a:t>SquareSpace</a:t>
            </a:r>
            <a:r>
              <a:rPr lang="en-US" sz="1600"/>
              <a:t> account. Here are what the values look like. You can ignore the A record.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330598-E060-20A5-2A4A-472EB5B8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36" y="2211382"/>
            <a:ext cx="8602326" cy="42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4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FB7A524-F46B-A4DE-59DE-557216056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D58C2001-8086-BF00-604F-2F19D163A9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029" y="-7346"/>
            <a:ext cx="11625942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0"/>
              <a:t>After adding your domain values, head to your </a:t>
            </a:r>
            <a:r>
              <a:rPr lang="en-US" sz="2400"/>
              <a:t>Account Settings </a:t>
            </a:r>
            <a:r>
              <a:rPr lang="en-US" sz="2400" b="0"/>
              <a:t>in the top right and select </a:t>
            </a:r>
            <a:r>
              <a:rPr lang="en-US" sz="2400"/>
              <a:t>API Security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93F467-B4B5-D391-61DD-536B224E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92" y="1683479"/>
            <a:ext cx="9234616" cy="42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21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030D61C1-8B23-4407-002E-7F9619F24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CA69E030-9FE3-8FA2-35CD-F1F12F7CA1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/>
              <a:t>Under</a:t>
            </a:r>
            <a:r>
              <a:rPr lang="en-US" sz="2800"/>
              <a:t> </a:t>
            </a:r>
            <a:r>
              <a:rPr lang="en-US" sz="2800" err="1"/>
              <a:t>Mailgun</a:t>
            </a:r>
            <a:r>
              <a:rPr lang="en-US" sz="2800"/>
              <a:t> API Keys, </a:t>
            </a:r>
            <a:r>
              <a:rPr lang="en-US" sz="2800" b="0"/>
              <a:t>select </a:t>
            </a:r>
            <a:r>
              <a:rPr lang="en-US" sz="2800"/>
              <a:t>Add New Key </a:t>
            </a:r>
            <a:r>
              <a:rPr lang="en-US" sz="2800" b="0"/>
              <a:t>in the top right</a:t>
            </a:r>
            <a:endParaRPr sz="2800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C9F76-BE52-B3FB-9594-0C13079E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48" y="1712123"/>
            <a:ext cx="9209903" cy="42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3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9534614-EFCB-3E3A-8E89-4FD135BEC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0B8647AD-2CB2-F13D-A8E4-969572A43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/>
              <a:t>Name the key </a:t>
            </a:r>
            <a:r>
              <a:rPr lang="en-US" sz="3200"/>
              <a:t>Zapier </a:t>
            </a:r>
            <a:r>
              <a:rPr lang="en-US" sz="3200" b="0"/>
              <a:t>and select the </a:t>
            </a:r>
            <a:r>
              <a:rPr lang="en-US" sz="3200"/>
              <a:t>Developer </a:t>
            </a:r>
            <a:r>
              <a:rPr lang="en-US" sz="3200" b="0"/>
              <a:t>role</a:t>
            </a:r>
            <a:endParaRPr sz="3200" b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F35936-F8D1-6D71-FD02-D148A649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295" y="1789618"/>
            <a:ext cx="7023410" cy="44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04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BF22BE4-EA1B-4FD5-D766-847207513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20BD564F-8D83-A738-34B9-697FF8757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Copy the </a:t>
            </a:r>
            <a:r>
              <a:rPr lang="en-US"/>
              <a:t>API Key </a:t>
            </a:r>
            <a:r>
              <a:rPr lang="en-US" b="0"/>
              <a:t>and head back to Zapier</a:t>
            </a:r>
            <a:endParaRPr b="0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3B8590C0-2F7F-4947-EB07-A5A856189A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C6BDA8-12C2-75A7-9CF0-8BAE35C37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35" y="2073198"/>
            <a:ext cx="5654530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7359DB4-EFD8-98F9-20AB-EEF91ACA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574CDCF5-33D0-8514-DFE4-DA66FE943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/>
              <a:t>When connecting </a:t>
            </a:r>
            <a:r>
              <a:rPr lang="en-US" sz="3600" err="1"/>
              <a:t>MailGun</a:t>
            </a:r>
            <a:r>
              <a:rPr lang="en-US" sz="3600" b="0"/>
              <a:t> to our </a:t>
            </a:r>
            <a:r>
              <a:rPr lang="en-US" sz="3600"/>
              <a:t>final step</a:t>
            </a:r>
            <a:r>
              <a:rPr lang="en-US" sz="3600" b="0"/>
              <a:t>, put the </a:t>
            </a:r>
            <a:r>
              <a:rPr lang="en-US" sz="3600"/>
              <a:t>API Key</a:t>
            </a:r>
            <a:r>
              <a:rPr lang="en-US" sz="3600" b="0"/>
              <a:t> in the pop-up box. Add your domain.</a:t>
            </a:r>
            <a:endParaRPr sz="3600" b="0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F138B8FA-891E-F3F8-EBEB-9AFEEA818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8D7E7D-044A-3B7E-9BB1-EED60D0A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01" y="1690825"/>
            <a:ext cx="6300598" cy="46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72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2AF18D8-25E9-DC41-A186-A4C64D1C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8B547F99-8099-3574-7929-D772FBAF6E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In </a:t>
            </a:r>
            <a:r>
              <a:rPr lang="en-US" err="1"/>
              <a:t>MailGun’s</a:t>
            </a:r>
            <a:r>
              <a:rPr lang="en-US"/>
              <a:t> Configure </a:t>
            </a:r>
            <a:r>
              <a:rPr lang="en-US" b="0"/>
              <a:t>tab, input the results from each previous step</a:t>
            </a:r>
            <a:endParaRPr b="0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7805D843-42D3-CCA0-DF24-98486CE40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0D1277-C28F-03CC-BAEB-C3108187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73" y="1863560"/>
            <a:ext cx="8938054" cy="42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8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821CDC06-871C-F9C8-7A17-15C8685B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59AE9986-1A2A-1E96-8298-85AAECBB59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Fire Away!</a:t>
            </a:r>
            <a:endParaRPr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47FE9CC1-C9B7-6FEF-1F03-C2FC74C08A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/>
              <a:t>You may have to wait for your domain values to populate</a:t>
            </a:r>
          </a:p>
        </p:txBody>
      </p:sp>
    </p:spTree>
    <p:extLst>
      <p:ext uri="{BB962C8B-B14F-4D97-AF65-F5344CB8AC3E}">
        <p14:creationId xmlns:p14="http://schemas.microsoft.com/office/powerpoint/2010/main" val="630883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7D2FCDE2-BD76-0593-8005-35F96BB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6AD272F0-DF2B-D856-B572-4821988533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Future Advancements</a:t>
            </a:r>
            <a:endParaRPr sz="3200"/>
          </a:p>
        </p:txBody>
      </p:sp>
      <p:sp>
        <p:nvSpPr>
          <p:cNvPr id="131" name="Google Shape;131;p24">
            <a:extLst>
              <a:ext uri="{FF2B5EF4-FFF2-40B4-BE49-F238E27FC236}">
                <a16:creationId xmlns:a16="http://schemas.microsoft.com/office/drawing/2014/main" id="{00F80FF6-78AE-3EE6-D425-EE4F47263D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660571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Integrate a dashboard (replace forms)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Optimize chances of success and introduce randomization by utilizing </a:t>
            </a:r>
            <a:r>
              <a:rPr lang="en-US" b="1"/>
              <a:t>Zapier Paths</a:t>
            </a:r>
            <a:r>
              <a:rPr lang="en-US"/>
              <a:t> for highly tailored emails.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Introduce web / social media scraping for collecting information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Launch a full-scale spear phishing attack against all emails within a specific domain in seconds.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Automatic DNS setup and integration.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26BE4A-28D1-E466-3700-91AA05ED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07" r="44353"/>
          <a:stretch/>
        </p:blipFill>
        <p:spPr>
          <a:xfrm>
            <a:off x="8931728" y="713865"/>
            <a:ext cx="2016579" cy="54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24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6883AD53-451F-6E90-D851-86A52378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C1ADE84D-27FB-663D-C304-A19752D8C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Future Projects</a:t>
            </a:r>
            <a:endParaRPr sz="3200"/>
          </a:p>
        </p:txBody>
      </p:sp>
      <p:sp>
        <p:nvSpPr>
          <p:cNvPr id="131" name="Google Shape;131;p24">
            <a:extLst>
              <a:ext uri="{FF2B5EF4-FFF2-40B4-BE49-F238E27FC236}">
                <a16:creationId xmlns:a16="http://schemas.microsoft.com/office/drawing/2014/main" id="{72E690CA-8DB8-8DA6-0124-02F9E17B9A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 will utilize the same process you witnessed today across more projects and platforms. Here are some ideas: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RMM Automation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OSINT Automation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LAN Integration with Zapier and n8n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Locally Hosted AI Integration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/>
              <a:t>AI &amp; Cybersecurity Systems (SIEM, Firewalls, etc.) Integration</a:t>
            </a:r>
          </a:p>
        </p:txBody>
      </p:sp>
    </p:spTree>
    <p:extLst>
      <p:ext uri="{BB962C8B-B14F-4D97-AF65-F5344CB8AC3E}">
        <p14:creationId xmlns:p14="http://schemas.microsoft.com/office/powerpoint/2010/main" val="270284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1EF59FFB-661F-9C37-FDF6-3CE11FB93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2348B88-79F1-256D-2F6D-848F31D4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47" y="1274655"/>
            <a:ext cx="10322706" cy="48008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5C3429-A44B-6C44-AB2F-3366569C41E7}"/>
              </a:ext>
            </a:extLst>
          </p:cNvPr>
          <p:cNvSpPr txBox="1">
            <a:spLocks/>
          </p:cNvSpPr>
          <p:nvPr/>
        </p:nvSpPr>
        <p:spPr>
          <a:xfrm>
            <a:off x="304800" y="-39757"/>
            <a:ext cx="11582400" cy="1182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REACH THE HOMEPAGE</a:t>
            </a:r>
          </a:p>
        </p:txBody>
      </p:sp>
    </p:spTree>
    <p:extLst>
      <p:ext uri="{BB962C8B-B14F-4D97-AF65-F5344CB8AC3E}">
        <p14:creationId xmlns:p14="http://schemas.microsoft.com/office/powerpoint/2010/main" val="690405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7151-9A20-BEA1-B36E-04A20201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1340"/>
            <a:ext cx="11582400" cy="4192858"/>
          </a:xfrm>
        </p:spPr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CC386-FAED-A4EB-EA61-CF5729B1C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81" y="3831771"/>
            <a:ext cx="2584038" cy="25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74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A34CE05-5B9B-5F53-2D81-CC5D572D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440" y="5190563"/>
            <a:ext cx="9772508" cy="57803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97B0782-EA17-B574-FCED-8728A1E78755}"/>
              </a:ext>
            </a:extLst>
          </p:cNvPr>
          <p:cNvSpPr txBox="1">
            <a:spLocks/>
          </p:cNvSpPr>
          <p:nvPr/>
        </p:nvSpPr>
        <p:spPr>
          <a:xfrm>
            <a:off x="4831513" y="1173961"/>
            <a:ext cx="6852656" cy="920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Automated, Affordable, Comprehensive IT Solutions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96AD027F-1768-DFDB-4054-36B8C509A5C8}"/>
              </a:ext>
            </a:extLst>
          </p:cNvPr>
          <p:cNvSpPr txBox="1">
            <a:spLocks/>
          </p:cNvSpPr>
          <p:nvPr/>
        </p:nvSpPr>
        <p:spPr>
          <a:xfrm>
            <a:off x="7566376" y="3338525"/>
            <a:ext cx="4624317" cy="1092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Everything needed to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Prevent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Respond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and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Recover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from User Threats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A2EF22-1C70-2738-CC09-076B1E359B71}"/>
              </a:ext>
            </a:extLst>
          </p:cNvPr>
          <p:cNvSpPr txBox="1"/>
          <p:nvPr/>
        </p:nvSpPr>
        <p:spPr>
          <a:xfrm>
            <a:off x="2310389" y="3244568"/>
            <a:ext cx="5043038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Everything needed to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FC3F7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and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FC3F7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Backup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Endpoints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FC3F7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/>
              <a:ea typeface="Lato"/>
              <a:cs typeface="Lato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1B37A1-09A1-DD3F-5F81-D1C1A91DD671}"/>
              </a:ext>
            </a:extLst>
          </p:cNvPr>
          <p:cNvSpPr/>
          <p:nvPr/>
        </p:nvSpPr>
        <p:spPr>
          <a:xfrm>
            <a:off x="8344141" y="4769688"/>
            <a:ext cx="1787413" cy="1763097"/>
          </a:xfrm>
          <a:prstGeom prst="rect">
            <a:avLst/>
          </a:prstGeom>
          <a:solidFill>
            <a:srgbClr val="0A22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PLACEHOLDER FOR QR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701EF-F8B8-C7AC-7DB3-E8B7F8C7B424}"/>
              </a:ext>
            </a:extLst>
          </p:cNvPr>
          <p:cNvSpPr txBox="1"/>
          <p:nvPr/>
        </p:nvSpPr>
        <p:spPr>
          <a:xfrm>
            <a:off x="4142510" y="5245113"/>
            <a:ext cx="43894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Lato"/>
                <a:cs typeface="Lato"/>
              </a:rPr>
              <a:t>GET A DEMO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6851465-979B-3310-97A0-2A780F51D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9432" y="524606"/>
            <a:ext cx="2698845" cy="1937272"/>
          </a:xfrm>
          <a:prstGeom prst="rect">
            <a:avLst/>
          </a:prstGeom>
        </p:spPr>
      </p:pic>
      <p:pic>
        <p:nvPicPr>
          <p:cNvPr id="26" name="Picture 25" descr="A blue square with white text&#10;&#10;Description automatically generated">
            <a:extLst>
              <a:ext uri="{FF2B5EF4-FFF2-40B4-BE49-F238E27FC236}">
                <a16:creationId xmlns:a16="http://schemas.microsoft.com/office/drawing/2014/main" id="{552E8CF9-1B56-1142-3A8B-6436759315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54" t="4682" r="4422" b="4849"/>
          <a:stretch/>
        </p:blipFill>
        <p:spPr>
          <a:xfrm>
            <a:off x="934375" y="3228792"/>
            <a:ext cx="1279810" cy="1198342"/>
          </a:xfrm>
          <a:prstGeom prst="roundRect">
            <a:avLst/>
          </a:prstGeom>
        </p:spPr>
      </p:pic>
      <p:pic>
        <p:nvPicPr>
          <p:cNvPr id="27" name="Picture 26" descr="A green square with white text&#10;&#10;Description automatically generated">
            <a:extLst>
              <a:ext uri="{FF2B5EF4-FFF2-40B4-BE49-F238E27FC236}">
                <a16:creationId xmlns:a16="http://schemas.microsoft.com/office/drawing/2014/main" id="{C2D8B292-B1E3-A263-4605-6FF1A1D5A4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57" r="4831" b="9783"/>
          <a:stretch/>
        </p:blipFill>
        <p:spPr>
          <a:xfrm>
            <a:off x="6095371" y="3272431"/>
            <a:ext cx="1319026" cy="1220215"/>
          </a:xfrm>
          <a:prstGeom prst="round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32E979-D770-CD24-51EF-7B506E68722F}"/>
              </a:ext>
            </a:extLst>
          </p:cNvPr>
          <p:cNvSpPr txBox="1"/>
          <p:nvPr/>
        </p:nvSpPr>
        <p:spPr>
          <a:xfrm>
            <a:off x="2217145" y="5829983"/>
            <a:ext cx="62674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kaseya.com/products/kaseya-365</a:t>
            </a: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E13B3F0-51FF-43A5-0035-A739AB6E09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22" y="4703766"/>
            <a:ext cx="1895764" cy="18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3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BAD7287-92CB-6F49-135E-861FBED9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D0078CCA-F509-2CCF-A997-DCEC81067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58291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Creating Our First Zap</a:t>
            </a:r>
            <a:endParaRPr sz="3200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02948581-7EC5-A84A-CE31-4A24B033F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6815" y="1430215"/>
            <a:ext cx="10456985" cy="46118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/>
              <a:t>Head to Zaps on the left-hand column. Then click </a:t>
            </a:r>
            <a:r>
              <a:rPr lang="en-US" b="1"/>
              <a:t>Create &gt; New Zap</a:t>
            </a:r>
            <a:r>
              <a:rPr lang="en-US"/>
              <a:t> in the top right.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9FA5AB-655E-331D-C8D8-53EEFE85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90" y="2469356"/>
            <a:ext cx="7825019" cy="35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0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2328B3AB-D2B4-F69E-86D5-43AB493F4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81C826E5-2604-CC4F-FF2D-DC9C5A64A3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The Zap Interface</a:t>
            </a:r>
            <a:endParaRPr sz="3200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23431699-0BED-BA14-3BA5-BC9BB5E01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06769" y="1215414"/>
            <a:ext cx="9378462" cy="498485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/>
              <a:t>Every Zap begins with a </a:t>
            </a:r>
            <a:r>
              <a:rPr lang="en-US" b="1"/>
              <a:t>Trigger event</a:t>
            </a:r>
            <a:r>
              <a:rPr lang="en-US"/>
              <a:t>. Different services have varying trigger events which execute / start the zap. Our Trigger event will be </a:t>
            </a:r>
            <a:r>
              <a:rPr lang="en-US" b="1"/>
              <a:t>JotForm</a:t>
            </a:r>
            <a:r>
              <a:rPr lang="en-US"/>
              <a:t>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FB970-BD59-E48E-913B-2E463BA6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76" y="2462894"/>
            <a:ext cx="8365447" cy="36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2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93C002D-EF8A-2FDD-1E9E-D12D9D08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>
            <a:extLst>
              <a:ext uri="{FF2B5EF4-FFF2-40B4-BE49-F238E27FC236}">
                <a16:creationId xmlns:a16="http://schemas.microsoft.com/office/drawing/2014/main" id="{DA0AD2F5-C182-8377-43C0-79F39FD5D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6908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1</a:t>
            </a:r>
            <a:r>
              <a:rPr lang="en-US" sz="3200" baseline="30000"/>
              <a:t>st</a:t>
            </a:r>
            <a:r>
              <a:rPr lang="en-US" sz="3200"/>
              <a:t> Step - JotForm</a:t>
            </a:r>
            <a:endParaRPr sz="3200"/>
          </a:p>
        </p:txBody>
      </p:sp>
      <p:sp>
        <p:nvSpPr>
          <p:cNvPr id="2" name="Google Shape;131;p24">
            <a:extLst>
              <a:ext uri="{FF2B5EF4-FFF2-40B4-BE49-F238E27FC236}">
                <a16:creationId xmlns:a16="http://schemas.microsoft.com/office/drawing/2014/main" id="{877AB6AD-E35D-175D-A732-B567E4A03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96243" y="1253400"/>
            <a:ext cx="6999513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None/>
            </a:pPr>
            <a:r>
              <a:rPr lang="en-US"/>
              <a:t>Head to </a:t>
            </a:r>
            <a:r>
              <a:rPr lang="en-US">
                <a:hlinkClick r:id="rId3"/>
              </a:rPr>
              <a:t>jotform.com/signup/</a:t>
            </a:r>
            <a:r>
              <a:rPr lang="en-US"/>
              <a:t> and sign 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29667-116B-0CB0-78A7-2C96791A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883" y="2149175"/>
            <a:ext cx="6456232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seya23">
      <a:dk1>
        <a:srgbClr val="0B233A"/>
      </a:dk1>
      <a:lt1>
        <a:srgbClr val="FFFFFF"/>
      </a:lt1>
      <a:dk2>
        <a:srgbClr val="0B233A"/>
      </a:dk2>
      <a:lt2>
        <a:srgbClr val="CFD8DC"/>
      </a:lt2>
      <a:accent1>
        <a:srgbClr val="193E61"/>
      </a:accent1>
      <a:accent2>
        <a:srgbClr val="00558E"/>
      </a:accent2>
      <a:accent3>
        <a:srgbClr val="0073C3"/>
      </a:accent3>
      <a:accent4>
        <a:srgbClr val="1DA9FF"/>
      </a:accent4>
      <a:accent5>
        <a:srgbClr val="8BC349"/>
      </a:accent5>
      <a:accent6>
        <a:srgbClr val="FFB300"/>
      </a:accent6>
      <a:hlink>
        <a:srgbClr val="1DA9FF"/>
      </a:hlink>
      <a:folHlink>
        <a:srgbClr val="1DA9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seya23-TEMPLATE.potx" id="{FE140FC8-6059-A247-AE5F-D523DA660FDC}" vid="{40431947-DC31-3A4F-8186-44D8DF6C4985}"/>
    </a:ext>
  </a:extLst>
</a:theme>
</file>

<file path=ppt/theme/theme2.xml><?xml version="1.0" encoding="utf-8"?>
<a:theme xmlns:a="http://schemas.openxmlformats.org/drawingml/2006/main" name="1_Office Theme">
  <a:themeElements>
    <a:clrScheme name="Kaseya23">
      <a:dk1>
        <a:srgbClr val="0B233A"/>
      </a:dk1>
      <a:lt1>
        <a:srgbClr val="FFFFFF"/>
      </a:lt1>
      <a:dk2>
        <a:srgbClr val="0B233A"/>
      </a:dk2>
      <a:lt2>
        <a:srgbClr val="CFD8DC"/>
      </a:lt2>
      <a:accent1>
        <a:srgbClr val="193E61"/>
      </a:accent1>
      <a:accent2>
        <a:srgbClr val="00558E"/>
      </a:accent2>
      <a:accent3>
        <a:srgbClr val="0073C3"/>
      </a:accent3>
      <a:accent4>
        <a:srgbClr val="1DA9FF"/>
      </a:accent4>
      <a:accent5>
        <a:srgbClr val="8BC349"/>
      </a:accent5>
      <a:accent6>
        <a:srgbClr val="FFB300"/>
      </a:accent6>
      <a:hlink>
        <a:srgbClr val="1DA9FF"/>
      </a:hlink>
      <a:folHlink>
        <a:srgbClr val="1DA9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seya23-TEMPLATE.potx" id="{FE140FC8-6059-A247-AE5F-D523DA660FDC}" vid="{80A88A62-F311-4145-A086-46C494EB4D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7062AE79CF68459F5F455BA0390653" ma:contentTypeVersion="18" ma:contentTypeDescription="Create a new document." ma:contentTypeScope="" ma:versionID="357faa781a6b6d5cf0286dabf17471c9">
  <xsd:schema xmlns:xsd="http://www.w3.org/2001/XMLSchema" xmlns:xs="http://www.w3.org/2001/XMLSchema" xmlns:p="http://schemas.microsoft.com/office/2006/metadata/properties" xmlns:ns2="77f741be-78b4-4bca-b4bc-c48dbf65bf0d" xmlns:ns3="e66ea6b1-c031-4450-bd94-681c8992595d" targetNamespace="http://schemas.microsoft.com/office/2006/metadata/properties" ma:root="true" ma:fieldsID="65a3771ef88ba4b1bd4497652e09d185" ns2:_="" ns3:_="">
    <xsd:import namespace="77f741be-78b4-4bca-b4bc-c48dbf65bf0d"/>
    <xsd:import namespace="e66ea6b1-c031-4450-bd94-681c8992595d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Vers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741be-78b4-4bca-b4bc-c48dbf65bf0d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Version" ma:index="10" nillable="true" ma:displayName="MigrationWizIdVersion" ma:internalName="MigrationWizIdVersion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b2d9e177-4522-4227-852c-403735b4b1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6ea6b1-c031-4450-bd94-681c8992595d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7790b7c6-9284-4300-872b-d8acde84419d}" ma:internalName="TaxCatchAll" ma:showField="CatchAllData" ma:web="e66ea6b1-c031-4450-bd94-681c89925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f741be-78b4-4bca-b4bc-c48dbf65bf0d">
      <Terms xmlns="http://schemas.microsoft.com/office/infopath/2007/PartnerControls"/>
    </lcf76f155ced4ddcb4097134ff3c332f>
    <TaxCatchAll xmlns="e66ea6b1-c031-4450-bd94-681c8992595d" xsi:nil="true"/>
    <SharedWithUsers xmlns="e66ea6b1-c031-4450-bd94-681c8992595d">
      <UserInfo>
        <DisplayName>Ivana Diaz</DisplayName>
        <AccountId>17749</AccountId>
        <AccountType/>
      </UserInfo>
      <UserInfo>
        <DisplayName>Holly Pateman</DisplayName>
        <AccountId>394</AccountId>
        <AccountType/>
      </UserInfo>
      <UserInfo>
        <DisplayName>Jae Vincent</DisplayName>
        <AccountId>10779</AccountId>
        <AccountType/>
      </UserInfo>
    </SharedWithUsers>
    <MigrationWizId xmlns="77f741be-78b4-4bca-b4bc-c48dbf65bf0d" xsi:nil="true"/>
    <MigrationWizIdVersion xmlns="77f741be-78b4-4bca-b4bc-c48dbf65bf0d" xsi:nil="true"/>
    <MigrationWizIdPermissions xmlns="77f741be-78b4-4bca-b4bc-c48dbf65bf0d" xsi:nil="true"/>
  </documentManagement>
</p:properties>
</file>

<file path=customXml/itemProps1.xml><?xml version="1.0" encoding="utf-8"?>
<ds:datastoreItem xmlns:ds="http://schemas.openxmlformats.org/officeDocument/2006/customXml" ds:itemID="{E58016C6-8AA5-4509-9364-582912E7E943}">
  <ds:schemaRefs>
    <ds:schemaRef ds:uri="77f741be-78b4-4bca-b4bc-c48dbf65bf0d"/>
    <ds:schemaRef ds:uri="e66ea6b1-c031-4450-bd94-681c899259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128E79-B4E4-494B-B580-5574C62B1D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FF8F03-2275-453E-9112-79C199C992FD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e66ea6b1-c031-4450-bd94-681c8992595d"/>
    <ds:schemaRef ds:uri="http://schemas.openxmlformats.org/package/2006/metadata/core-properties"/>
    <ds:schemaRef ds:uri="77f741be-78b4-4bca-b4bc-c48dbf65bf0d"/>
    <ds:schemaRef ds:uri="http://purl.org/dc/terms/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a1cd3436-6062-4169-a1bd-79efdcfd8a5e}" enabled="0" method="" siteId="{a1cd3436-6062-4169-a1bd-79efdcfd8a5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1163</Words>
  <Application>Microsoft Office PowerPoint</Application>
  <PresentationFormat>Widescreen</PresentationFormat>
  <Paragraphs>125</Paragraphs>
  <Slides>61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-apple-system</vt:lpstr>
      <vt:lpstr>Aptos</vt:lpstr>
      <vt:lpstr>Arial</vt:lpstr>
      <vt:lpstr>Arial Black</vt:lpstr>
      <vt:lpstr>Raleway</vt:lpstr>
      <vt:lpstr>Office Theme</vt:lpstr>
      <vt:lpstr>1_Office Theme</vt:lpstr>
      <vt:lpstr>What You’ll Build Today</vt:lpstr>
      <vt:lpstr>What You Need</vt:lpstr>
      <vt:lpstr>Go To My GitHub</vt:lpstr>
      <vt:lpstr>Zapier Primer</vt:lpstr>
      <vt:lpstr>Skip Through The Intro</vt:lpstr>
      <vt:lpstr>PowerPoint Presentation</vt:lpstr>
      <vt:lpstr>Creating Our First Zap</vt:lpstr>
      <vt:lpstr>The Zap Interface</vt:lpstr>
      <vt:lpstr>1st Step - JotForm</vt:lpstr>
      <vt:lpstr>Create Our First Form</vt:lpstr>
      <vt:lpstr>Choose the Classic Form</vt:lpstr>
      <vt:lpstr>Name Your Form  (Choose whatever you want)</vt:lpstr>
      <vt:lpstr>Build The Form</vt:lpstr>
      <vt:lpstr>Scroll Down The Left-Hand Column</vt:lpstr>
      <vt:lpstr>Think of the user(s) who you want to SEND your emails (From: youruser@yourdomain.com)</vt:lpstr>
      <vt:lpstr>Rename The 1st Dropdown to Sender, and add youruser@yourdomain.com as an option Exclude the email in parentheses. You may optionally add more than one.</vt:lpstr>
      <vt:lpstr>Craft your “Malicious Link” and use it as an option for the Landing Page URL </vt:lpstr>
      <vt:lpstr>Now that the form is finished, navigate to Settings</vt:lpstr>
      <vt:lpstr>Select Emails on the left-hand column</vt:lpstr>
      <vt:lpstr>Delete both options</vt:lpstr>
      <vt:lpstr>Select Publish and click Open In New Tab</vt:lpstr>
      <vt:lpstr>Final Result</vt:lpstr>
      <vt:lpstr>Setup OpenAI </vt:lpstr>
      <vt:lpstr>Click Sign Up</vt:lpstr>
      <vt:lpstr>Create Your Account</vt:lpstr>
      <vt:lpstr>OpenAI will have you create your first API Key</vt:lpstr>
      <vt:lpstr>Copy your API Key and head back over to Zapier</vt:lpstr>
      <vt:lpstr>Click on your action step (the 2nd box)</vt:lpstr>
      <vt:lpstr>Search for and select the ChatGPT app</vt:lpstr>
      <vt:lpstr>Select the Action Event and choose Conversation</vt:lpstr>
      <vt:lpstr>Select the Account. A popup will appear. Paste the API Key from ChatGPT and continue</vt:lpstr>
      <vt:lpstr>Continue to the Configuration tab</vt:lpstr>
      <vt:lpstr>Prompts Are On My GitHub</vt:lpstr>
      <vt:lpstr>Copy &amp; Paste the Email Body prompt under User Message</vt:lpstr>
      <vt:lpstr>Click anywhere on our Trigger Event (the 1st step)</vt:lpstr>
      <vt:lpstr>Search the app library as previously mentioned and select JotForm</vt:lpstr>
      <vt:lpstr>Once your JotForm account is setup</vt:lpstr>
      <vt:lpstr>Go to your JotForm and input your personal details</vt:lpstr>
      <vt:lpstr>Back in Zapier, head to our JotForm’s Test Tab and click Find New Records</vt:lpstr>
      <vt:lpstr>Zapier ActioN</vt:lpstr>
      <vt:lpstr>Result</vt:lpstr>
      <vt:lpstr>Funnel in the Target Description and Landing Page URL into the bottom of the prompt</vt:lpstr>
      <vt:lpstr>Test ChatGPT!</vt:lpstr>
      <vt:lpstr>Add another step, choose ChatGPT. This will be used to create our Email Subject</vt:lpstr>
      <vt:lpstr>Repeat the same method for our 4th  step. This time, we will Convert our Email Body reply into HTML</vt:lpstr>
      <vt:lpstr>For our 5th and final step, select the MailGun App</vt:lpstr>
      <vt:lpstr>MailGun Setup</vt:lpstr>
      <vt:lpstr>MailGun Setup</vt:lpstr>
      <vt:lpstr>MailGun Setup</vt:lpstr>
      <vt:lpstr>Domain Value Example</vt:lpstr>
      <vt:lpstr>After adding your domain values, head to your Account Settings in the top right and select API Security</vt:lpstr>
      <vt:lpstr>Under Mailgun API Keys, select Add New Key in the top right</vt:lpstr>
      <vt:lpstr>Name the key Zapier and select the Developer role</vt:lpstr>
      <vt:lpstr>Copy the API Key and head back to Zapier</vt:lpstr>
      <vt:lpstr>When connecting MailGun to our final step, put the API Key in the pop-up box. Add your domain.</vt:lpstr>
      <vt:lpstr>In MailGun’s Configure tab, input the results from each previous step</vt:lpstr>
      <vt:lpstr>Fire Away!</vt:lpstr>
      <vt:lpstr>Future Advancements</vt:lpstr>
      <vt:lpstr>Future Projects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Automated Spear Phishing Campaigns</dc:title>
  <dc:creator>Cameron Smith</dc:creator>
  <cp:lastModifiedBy>Luke Patneau</cp:lastModifiedBy>
  <cp:revision>9</cp:revision>
  <dcterms:created xsi:type="dcterms:W3CDTF">2025-02-18T22:08:27Z</dcterms:created>
  <dcterms:modified xsi:type="dcterms:W3CDTF">2025-02-20T21:48:19Z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0x0101005F7062AE79CF68459F5F455BA0390653</vt:lpwstr>
  </property>
  <property fmtid="{D5CDD505-2E9C-101B-9397-08002B2CF9AE}" pid="3" name="MediaServiceImageTags">
    <vt:lpwstr/>
  </property>
</Properties>
</file>